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Lst>
  <p:sldSz cx="18288000" cy="10287000"/>
  <p:notesSz cx="6858000" cy="9144000"/>
  <p:embeddedFontLst>
    <p:embeddedFont>
      <p:font typeface="Calibri" panose="020F0502020204030204" pitchFamily="34" charset="0"/>
      <p:regular r:id="rId76"/>
      <p:bold r:id="rId77"/>
      <p:italic r:id="rId78"/>
      <p:boldItalic r:id="rId79"/>
    </p:embeddedFont>
    <p:embeddedFont>
      <p:font typeface="Clear Sans" panose="020B0604020202020204" charset="0"/>
      <p:regular r:id="rId80"/>
    </p:embeddedFont>
    <p:embeddedFont>
      <p:font typeface="Clear Sans Medium" panose="020B0604020202020204" charset="0"/>
      <p:regular r:id="rId81"/>
    </p:embeddedFont>
    <p:embeddedFont>
      <p:font typeface="Cooper Hewitt" panose="020B0604020202020204" charset="0"/>
      <p:regular r:id="rId82"/>
    </p:embeddedFont>
    <p:embeddedFont>
      <p:font typeface="Cooper Hewitt Bold" panose="020B0604020202020204" charset="0"/>
      <p:regular r:id="rId83"/>
    </p:embeddedFont>
    <p:embeddedFont>
      <p:font typeface="Cooper Hewitt Heavy" panose="020B0604020202020204" charset="0"/>
      <p:regular r:id="rId84"/>
    </p:embeddedFont>
    <p:embeddedFont>
      <p:font typeface="DM Sans" panose="020B0604020202020204" charset="0"/>
      <p:regular r:id="rId85"/>
    </p:embeddedFont>
    <p:embeddedFont>
      <p:font typeface="DM Sans Bold" panose="020B0604020202020204" charset="0"/>
      <p:regular r:id="rId86"/>
    </p:embeddedFont>
    <p:embeddedFont>
      <p:font typeface="Montserrat" panose="020B0604020202020204" charset="0"/>
      <p:regular r:id="rId87"/>
    </p:embeddedFont>
    <p:embeddedFont>
      <p:font typeface="Montserrat Bold" panose="020B0604020202020204" charset="0"/>
      <p:regular r:id="rId88"/>
    </p:embeddedFont>
    <p:embeddedFont>
      <p:font typeface="Montserrat Italics" panose="020B0604020202020204" charset="0"/>
      <p:regular r:id="rId89"/>
    </p:embeddedFont>
    <p:embeddedFont>
      <p:font typeface="Montserrat Medium" panose="020B0604020202020204" charset="0"/>
      <p:regular r:id="rId90"/>
    </p:embeddedFont>
    <p:embeddedFont>
      <p:font typeface="Montserrat Semi-Bold" panose="020B0604020202020204" charset="0"/>
      <p:regular r:id="rId91"/>
    </p:embeddedFont>
    <p:embeddedFont>
      <p:font typeface="Montserrat Ultra-Bold" panose="020B0604020202020204" charset="0"/>
      <p:regular r:id="rId92"/>
    </p:embeddedFont>
    <p:embeddedFont>
      <p:font typeface="Montserrat Ultra-Bold Italics" panose="020B0604020202020204" charset="0"/>
      <p:regular r:id="rId93"/>
    </p:embeddedFont>
    <p:embeddedFont>
      <p:font typeface="Now Bold" panose="020B0604020202020204" charset="0"/>
      <p:regular r:id="rId94"/>
    </p:embeddedFont>
    <p:embeddedFont>
      <p:font typeface="Open Sans Light" panose="020B0604020202020204" charset="0"/>
      <p:regular r:id="rId95"/>
    </p:embeddedFont>
    <p:embeddedFont>
      <p:font typeface="Palanquin Bold" panose="020B0604020202020204" charset="0"/>
      <p:regular r:id="rId96"/>
    </p:embeddedFont>
    <p:embeddedFont>
      <p:font typeface="Palanquin Dark Bold" panose="020B0604020202020204" charset="0"/>
      <p:regular r:id="rId97"/>
    </p:embeddedFont>
    <p:embeddedFont>
      <p:font typeface="Palanquin Medium" panose="020B0604020202020204" charset="0"/>
      <p:regular r:id="rId98"/>
    </p:embeddedFont>
    <p:embeddedFont>
      <p:font typeface="Palanquin Semi-Bold" panose="020B0604020202020204" charset="0"/>
      <p:regular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97" Type="http://schemas.openxmlformats.org/officeDocument/2006/relationships/font" Target="fonts/font22.fntdata"/><Relationship Id="rId104"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fntdata"/><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1be742f1caf3a48b" providerId="LiveId" clId="{BEF7C819-090F-472D-9028-AF2F2FEEC757}"/>
    <pc:docChg chg="modSld">
      <pc:chgData name="" userId="1be742f1caf3a48b" providerId="LiveId" clId="{BEF7C819-090F-472D-9028-AF2F2FEEC757}" dt="2025-10-20T00:36:48.562" v="0" actId="11529"/>
      <pc:docMkLst>
        <pc:docMk/>
      </pc:docMkLst>
      <pc:sldChg chg="addSp modSp">
        <pc:chgData name="" userId="1be742f1caf3a48b" providerId="LiveId" clId="{BEF7C819-090F-472D-9028-AF2F2FEEC757}" dt="2025-10-20T00:36:48.562" v="0" actId="11529"/>
        <pc:sldMkLst>
          <pc:docMk/>
          <pc:sldMk cId="0" sldId="290"/>
        </pc:sldMkLst>
        <pc:spChg chg="add mod">
          <ac:chgData name="" userId="1be742f1caf3a48b" providerId="LiveId" clId="{BEF7C819-090F-472D-9028-AF2F2FEEC757}" dt="2025-10-20T00:36:48.562" v="0" actId="11529"/>
          <ac:spMkLst>
            <pc:docMk/>
            <pc:sldMk cId="0" sldId="290"/>
            <ac:spMk id="5" creationId="{EC0C72DD-0A54-49B6-8339-D5F57446331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svg"/><Relationship Id="rId7" Type="http://schemas.openxmlformats.org/officeDocument/2006/relationships/image" Target="../media/image31.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8" Type="http://schemas.openxmlformats.org/officeDocument/2006/relationships/hyperlink" Target="http://normas.receita.fazenda.gov.br/sijut2consulta/link.action?idAto=125242#2358368" TargetMode="External"/><Relationship Id="rId3" Type="http://schemas.openxmlformats.org/officeDocument/2006/relationships/image" Target="../media/image19.png"/><Relationship Id="rId7" Type="http://schemas.openxmlformats.org/officeDocument/2006/relationships/hyperlink" Target="http://normas.receita.fazenda.gov.br/sijut2consulta/link.action?idAto=125242#2358335"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hyperlink" Target="http://normas.receita.fazenda.gov.br/sijut2consulta/link.action?idAto=125242#2358339" TargetMode="External"/><Relationship Id="rId5" Type="http://schemas.openxmlformats.org/officeDocument/2006/relationships/image" Target="../media/image22.png"/><Relationship Id="rId10" Type="http://schemas.openxmlformats.org/officeDocument/2006/relationships/hyperlink" Target="http://normas.receita.fazenda.gov.br/sijut2consulta/link.action?idAto=125242#2358338" TargetMode="External"/><Relationship Id="rId4" Type="http://schemas.openxmlformats.org/officeDocument/2006/relationships/image" Target="../media/image20.svg"/><Relationship Id="rId9" Type="http://schemas.openxmlformats.org/officeDocument/2006/relationships/hyperlink" Target="http://normas.receita.fazenda.gov.br/sijut2consulta/link.action?idAto=125242#235833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www.planalto.gov.br/ccivil_03/leis/lcp/Lcp123.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hyperlink" Target="https://www.planalto.gov.br/ccivil_03/leis/lcp/lcp123.htm#art3%C2%A719" TargetMode="External"/><Relationship Id="rId4" Type="http://schemas.openxmlformats.org/officeDocument/2006/relationships/image" Target="../media/image36.sv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svg"/><Relationship Id="rId7"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42.sv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hyperlink" Target="https://webinar.aids.gov.br/" TargetMode="External"/><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9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hyperlink" Target="https://www.planalto.gov.br/ccivil_03/leis/lcp/Lcp147.htm#art1" TargetMode="External"/><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hyperlink" Target="https://www.planalto.gov.br/ccivil_03/leis/lcp/Lcp147.htm#art15ii"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normas.receita.fazenda.gov.br/sijut2consulta/link.action?idAto=101537#1995551"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e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e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svg"/></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26.svg"/><Relationship Id="rId4" Type="http://schemas.openxmlformats.org/officeDocument/2006/relationships/image" Target="../media/image12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767125" y="3059175"/>
            <a:ext cx="14490150" cy="2362200"/>
          </a:xfrm>
          <a:prstGeom prst="rect">
            <a:avLst/>
          </a:prstGeom>
        </p:spPr>
        <p:txBody>
          <a:bodyPr lIns="0" tIns="0" rIns="0" bIns="0" rtlCol="0" anchor="t">
            <a:spAutoFit/>
          </a:bodyPr>
          <a:lstStyle/>
          <a:p>
            <a:pPr algn="l">
              <a:lnSpc>
                <a:spcPts val="9360"/>
              </a:lnSpc>
            </a:pPr>
            <a:r>
              <a:rPr lang="en-US" sz="7800" b="1">
                <a:solidFill>
                  <a:srgbClr val="FFFEFE"/>
                </a:solidFill>
                <a:latin typeface="Montserrat Bold"/>
                <a:ea typeface="Montserrat Bold"/>
                <a:cs typeface="Montserrat Bold"/>
                <a:sym typeface="Montserrat Bold"/>
              </a:rPr>
              <a:t>MEI </a:t>
            </a:r>
          </a:p>
          <a:p>
            <a:pPr algn="l">
              <a:lnSpc>
                <a:spcPts val="9360"/>
              </a:lnSpc>
            </a:pPr>
            <a:endParaRPr lang="en-US" sz="7800" b="1">
              <a:solidFill>
                <a:srgbClr val="FFFEFE"/>
              </a:solidFill>
              <a:latin typeface="Montserrat Bold"/>
              <a:ea typeface="Montserrat Bold"/>
              <a:cs typeface="Montserrat Bold"/>
              <a:sym typeface="Montserrat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1968807" y="747"/>
            <a:ext cx="10083356" cy="10083356"/>
          </a:xfrm>
          <a:custGeom>
            <a:avLst/>
            <a:gdLst/>
            <a:ahLst/>
            <a:cxnLst/>
            <a:rect l="l" t="t" r="r" b="b"/>
            <a:pathLst>
              <a:path w="10083356" h="10083356">
                <a:moveTo>
                  <a:pt x="0" y="0"/>
                </a:moveTo>
                <a:lnTo>
                  <a:pt x="10083356" y="0"/>
                </a:lnTo>
                <a:lnTo>
                  <a:pt x="10083356" y="10083356"/>
                </a:lnTo>
                <a:lnTo>
                  <a:pt x="0" y="10083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 name="Group 3"/>
          <p:cNvGrpSpPr/>
          <p:nvPr/>
        </p:nvGrpSpPr>
        <p:grpSpPr>
          <a:xfrm rot="-10800000">
            <a:off x="81160" y="9258300"/>
            <a:ext cx="13457996" cy="3264379"/>
            <a:chOff x="0" y="0"/>
            <a:chExt cx="17943995" cy="4352506"/>
          </a:xfrm>
        </p:grpSpPr>
        <p:sp>
          <p:nvSpPr>
            <p:cNvPr id="4" name="Freeform 4"/>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6">
                <a:extLst>
                  <a:ext uri="{96DAC541-7B7A-43D3-8B79-37D633B846F1}">
                    <asvg:svgBlip xmlns:asvg="http://schemas.microsoft.com/office/drawing/2016/SVG/main" r:embed="rId7"/>
                  </a:ext>
                </a:extLst>
              </a:blip>
              <a:stretch>
                <a:fillRect b="-26202"/>
              </a:stretch>
            </a:blipFill>
          </p:spPr>
        </p:sp>
        <p:sp>
          <p:nvSpPr>
            <p:cNvPr id="6" name="Freeform 6"/>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6">
                <a:extLst>
                  <a:ext uri="{96DAC541-7B7A-43D3-8B79-37D633B846F1}">
                    <asvg:svgBlip xmlns:asvg="http://schemas.microsoft.com/office/drawing/2016/SVG/main" r:embed="rId7"/>
                  </a:ext>
                </a:extLst>
              </a:blip>
              <a:stretch>
                <a:fillRect b="-26202"/>
              </a:stretch>
            </a:blipFill>
          </p:spPr>
        </p:sp>
      </p:grpSp>
      <p:sp>
        <p:nvSpPr>
          <p:cNvPr id="8" name="Freeform 8"/>
          <p:cNvSpPr/>
          <p:nvPr/>
        </p:nvSpPr>
        <p:spPr>
          <a:xfrm rot="6150721">
            <a:off x="6080933" y="4579544"/>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8"/>
            <a:stretch>
              <a:fillRect t="-137172"/>
            </a:stretch>
          </a:blipFill>
        </p:spPr>
      </p:sp>
      <p:sp>
        <p:nvSpPr>
          <p:cNvPr id="9" name="Freeform 9"/>
          <p:cNvSpPr/>
          <p:nvPr/>
        </p:nvSpPr>
        <p:spPr>
          <a:xfrm rot="-4615544">
            <a:off x="10510810" y="5041623"/>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8"/>
            <a:stretch>
              <a:fillRect t="-137172"/>
            </a:stretch>
          </a:blipFill>
        </p:spPr>
      </p:sp>
      <p:grpSp>
        <p:nvGrpSpPr>
          <p:cNvPr id="10" name="Group 10"/>
          <p:cNvGrpSpPr/>
          <p:nvPr/>
        </p:nvGrpSpPr>
        <p:grpSpPr>
          <a:xfrm rot="-10800000">
            <a:off x="15966396" y="9258300"/>
            <a:ext cx="13457996" cy="3264379"/>
            <a:chOff x="0" y="0"/>
            <a:chExt cx="17943995" cy="4352506"/>
          </a:xfrm>
        </p:grpSpPr>
        <p:sp>
          <p:nvSpPr>
            <p:cNvPr id="11" name="Freeform 11"/>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6">
                <a:extLst>
                  <a:ext uri="{96DAC541-7B7A-43D3-8B79-37D633B846F1}">
                    <asvg:svgBlip xmlns:asvg="http://schemas.microsoft.com/office/drawing/2016/SVG/main" r:embed="rId7"/>
                  </a:ext>
                </a:extLst>
              </a:blip>
              <a:stretch>
                <a:fillRect b="-26202"/>
              </a:stretch>
            </a:blipFill>
          </p:spPr>
        </p:sp>
        <p:sp>
          <p:nvSpPr>
            <p:cNvPr id="13" name="Freeform 13"/>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6">
                <a:extLst>
                  <a:ext uri="{96DAC541-7B7A-43D3-8B79-37D633B846F1}">
                    <asvg:svgBlip xmlns:asvg="http://schemas.microsoft.com/office/drawing/2016/SVG/main" r:embed="rId7"/>
                  </a:ext>
                </a:extLst>
              </a:blip>
              <a:stretch>
                <a:fillRect b="-26202"/>
              </a:stretch>
            </a:blipFill>
          </p:spPr>
        </p:sp>
      </p:grpSp>
      <p:pic>
        <p:nvPicPr>
          <p:cNvPr id="15" name="Picture 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rcRect/>
          <a:stretch>
            <a:fillRect/>
          </a:stretch>
        </p:blipFill>
        <p:spPr>
          <a:xfrm>
            <a:off x="10260695" y="-4506178"/>
            <a:ext cx="6826435" cy="14793178"/>
          </a:xfrm>
          <a:prstGeom prst="rect">
            <a:avLst/>
          </a:prstGeom>
        </p:spPr>
      </p:pic>
      <p:sp>
        <p:nvSpPr>
          <p:cNvPr id="16" name="TextBox 16"/>
          <p:cNvSpPr txBox="1"/>
          <p:nvPr/>
        </p:nvSpPr>
        <p:spPr>
          <a:xfrm>
            <a:off x="2117286" y="1639097"/>
            <a:ext cx="6398748" cy="1085850"/>
          </a:xfrm>
          <a:prstGeom prst="rect">
            <a:avLst/>
          </a:prstGeom>
        </p:spPr>
        <p:txBody>
          <a:bodyPr lIns="0" tIns="0" rIns="0" bIns="0" rtlCol="0" anchor="t">
            <a:spAutoFit/>
          </a:bodyPr>
          <a:lstStyle/>
          <a:p>
            <a:pPr marL="0" lvl="0" indent="0" algn="ctr">
              <a:lnSpc>
                <a:spcPts val="8515"/>
              </a:lnSpc>
              <a:spcBef>
                <a:spcPct val="0"/>
              </a:spcBef>
            </a:pPr>
            <a:r>
              <a:rPr lang="en-US" sz="7096" b="1">
                <a:solidFill>
                  <a:srgbClr val="02051A"/>
                </a:solidFill>
                <a:latin typeface="Montserrat Bold"/>
                <a:ea typeface="Montserrat Bold"/>
                <a:cs typeface="Montserrat Bold"/>
                <a:sym typeface="Montserrat Bold"/>
              </a:rPr>
              <a:t>SEJA GENTIL.</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1968807" y="747"/>
            <a:ext cx="10083356" cy="10083356"/>
          </a:xfrm>
          <a:custGeom>
            <a:avLst/>
            <a:gdLst/>
            <a:ahLst/>
            <a:cxnLst/>
            <a:rect l="l" t="t" r="r" b="b"/>
            <a:pathLst>
              <a:path w="10083356" h="10083356">
                <a:moveTo>
                  <a:pt x="0" y="0"/>
                </a:moveTo>
                <a:lnTo>
                  <a:pt x="10083356" y="0"/>
                </a:lnTo>
                <a:lnTo>
                  <a:pt x="10083356" y="10083356"/>
                </a:lnTo>
                <a:lnTo>
                  <a:pt x="0" y="10083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10800000">
            <a:off x="81160" y="9258300"/>
            <a:ext cx="13457996" cy="3264379"/>
            <a:chOff x="0" y="0"/>
            <a:chExt cx="17943995" cy="4352506"/>
          </a:xfrm>
        </p:grpSpPr>
        <p:sp>
          <p:nvSpPr>
            <p:cNvPr id="4" name="Freeform 4"/>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6" name="Freeform 6"/>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sp>
        <p:nvSpPr>
          <p:cNvPr id="8" name="Freeform 8"/>
          <p:cNvSpPr/>
          <p:nvPr/>
        </p:nvSpPr>
        <p:spPr>
          <a:xfrm rot="6150721">
            <a:off x="6080933" y="4579544"/>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6"/>
            <a:stretch>
              <a:fillRect t="-137172"/>
            </a:stretch>
          </a:blipFill>
        </p:spPr>
      </p:sp>
      <p:sp>
        <p:nvSpPr>
          <p:cNvPr id="9" name="Freeform 9"/>
          <p:cNvSpPr/>
          <p:nvPr/>
        </p:nvSpPr>
        <p:spPr>
          <a:xfrm rot="-4615544">
            <a:off x="10510810" y="5041623"/>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6"/>
            <a:stretch>
              <a:fillRect t="-137172"/>
            </a:stretch>
          </a:blipFill>
        </p:spPr>
      </p:sp>
      <p:grpSp>
        <p:nvGrpSpPr>
          <p:cNvPr id="10" name="Group 10"/>
          <p:cNvGrpSpPr/>
          <p:nvPr/>
        </p:nvGrpSpPr>
        <p:grpSpPr>
          <a:xfrm rot="-10800000">
            <a:off x="15966396" y="9258300"/>
            <a:ext cx="13457996" cy="3264379"/>
            <a:chOff x="0" y="0"/>
            <a:chExt cx="17943995" cy="4352506"/>
          </a:xfrm>
        </p:grpSpPr>
        <p:sp>
          <p:nvSpPr>
            <p:cNvPr id="11" name="Freeform 11"/>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13" name="Freeform 13"/>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sp>
        <p:nvSpPr>
          <p:cNvPr id="15" name="Freeform 15"/>
          <p:cNvSpPr/>
          <p:nvPr/>
        </p:nvSpPr>
        <p:spPr>
          <a:xfrm>
            <a:off x="13198849" y="338457"/>
            <a:ext cx="4351170" cy="9407936"/>
          </a:xfrm>
          <a:custGeom>
            <a:avLst/>
            <a:gdLst/>
            <a:ahLst/>
            <a:cxnLst/>
            <a:rect l="l" t="t" r="r" b="b"/>
            <a:pathLst>
              <a:path w="4351170" h="9407936">
                <a:moveTo>
                  <a:pt x="0" y="0"/>
                </a:moveTo>
                <a:lnTo>
                  <a:pt x="4351170" y="0"/>
                </a:lnTo>
                <a:lnTo>
                  <a:pt x="4351170" y="9407936"/>
                </a:lnTo>
                <a:lnTo>
                  <a:pt x="0" y="9407936"/>
                </a:lnTo>
                <a:lnTo>
                  <a:pt x="0" y="0"/>
                </a:lnTo>
                <a:close/>
              </a:path>
            </a:pathLst>
          </a:custGeom>
          <a:blipFill>
            <a:blip r:embed="rId7"/>
            <a:stretch>
              <a:fillRect/>
            </a:stretch>
          </a:blipFill>
        </p:spPr>
      </p:sp>
      <p:sp>
        <p:nvSpPr>
          <p:cNvPr id="16" name="Freeform 16"/>
          <p:cNvSpPr/>
          <p:nvPr/>
        </p:nvSpPr>
        <p:spPr>
          <a:xfrm>
            <a:off x="635417" y="2731297"/>
            <a:ext cx="11693169" cy="7276415"/>
          </a:xfrm>
          <a:custGeom>
            <a:avLst/>
            <a:gdLst/>
            <a:ahLst/>
            <a:cxnLst/>
            <a:rect l="l" t="t" r="r" b="b"/>
            <a:pathLst>
              <a:path w="11693169" h="7276415">
                <a:moveTo>
                  <a:pt x="0" y="0"/>
                </a:moveTo>
                <a:lnTo>
                  <a:pt x="11693169" y="0"/>
                </a:lnTo>
                <a:lnTo>
                  <a:pt x="11693169" y="7276415"/>
                </a:lnTo>
                <a:lnTo>
                  <a:pt x="0" y="7276415"/>
                </a:lnTo>
                <a:lnTo>
                  <a:pt x="0" y="0"/>
                </a:lnTo>
                <a:close/>
              </a:path>
            </a:pathLst>
          </a:custGeom>
          <a:blipFill>
            <a:blip r:embed="rId8"/>
            <a:stretch>
              <a:fillRect/>
            </a:stretch>
          </a:blipFill>
        </p:spPr>
      </p:sp>
      <p:sp>
        <p:nvSpPr>
          <p:cNvPr id="17" name="TextBox 17"/>
          <p:cNvSpPr txBox="1"/>
          <p:nvPr/>
        </p:nvSpPr>
        <p:spPr>
          <a:xfrm>
            <a:off x="2185539" y="905380"/>
            <a:ext cx="6398748" cy="1085850"/>
          </a:xfrm>
          <a:prstGeom prst="rect">
            <a:avLst/>
          </a:prstGeom>
        </p:spPr>
        <p:txBody>
          <a:bodyPr lIns="0" tIns="0" rIns="0" bIns="0" rtlCol="0" anchor="t">
            <a:spAutoFit/>
          </a:bodyPr>
          <a:lstStyle/>
          <a:p>
            <a:pPr marL="0" lvl="0" indent="0" algn="ctr">
              <a:lnSpc>
                <a:spcPts val="8515"/>
              </a:lnSpc>
              <a:spcBef>
                <a:spcPct val="0"/>
              </a:spcBef>
            </a:pPr>
            <a:r>
              <a:rPr lang="en-US" sz="7096" b="1">
                <a:solidFill>
                  <a:srgbClr val="02051A"/>
                </a:solidFill>
                <a:latin typeface="Montserrat Bold"/>
                <a:ea typeface="Montserrat Bold"/>
                <a:cs typeface="Montserrat Bold"/>
                <a:sym typeface="Montserrat Bold"/>
              </a:rPr>
              <a:t>SEJA GENTIL.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grpSp>
        <p:nvGrpSpPr>
          <p:cNvPr id="3" name="Group 3"/>
          <p:cNvGrpSpPr/>
          <p:nvPr/>
        </p:nvGrpSpPr>
        <p:grpSpPr>
          <a:xfrm>
            <a:off x="9339489" y="3076956"/>
            <a:ext cx="7919811" cy="784461"/>
            <a:chOff x="0" y="0"/>
            <a:chExt cx="10559748" cy="1045948"/>
          </a:xfrm>
        </p:grpSpPr>
        <p:sp>
          <p:nvSpPr>
            <p:cNvPr id="4" name="TextBox 4"/>
            <p:cNvSpPr txBox="1"/>
            <p:nvPr/>
          </p:nvSpPr>
          <p:spPr>
            <a:xfrm>
              <a:off x="1107289" y="-83083"/>
              <a:ext cx="9452459" cy="1129031"/>
            </a:xfrm>
            <a:prstGeom prst="rect">
              <a:avLst/>
            </a:prstGeom>
          </p:spPr>
          <p:txBody>
            <a:bodyPr lIns="0" tIns="0" rIns="0" bIns="0" rtlCol="0" anchor="t">
              <a:spAutoFit/>
            </a:bodyPr>
            <a:lstStyle/>
            <a:p>
              <a:pPr algn="l">
                <a:lnSpc>
                  <a:spcPts val="7139"/>
                </a:lnSpc>
                <a:spcBef>
                  <a:spcPct val="0"/>
                </a:spcBef>
              </a:pPr>
              <a:r>
                <a:rPr lang="en-US" sz="5099" b="1" spc="-50">
                  <a:solidFill>
                    <a:srgbClr val="02051A"/>
                  </a:solidFill>
                  <a:latin typeface="Montserrat Medium"/>
                  <a:ea typeface="Montserrat Medium"/>
                  <a:cs typeface="Montserrat Medium"/>
                  <a:sym typeface="Montserrat Medium"/>
                </a:rPr>
                <a:t>Lançamento </a:t>
              </a:r>
            </a:p>
          </p:txBody>
        </p:sp>
        <p:grpSp>
          <p:nvGrpSpPr>
            <p:cNvPr id="5" name="Group 5"/>
            <p:cNvGrpSpPr/>
            <p:nvPr/>
          </p:nvGrpSpPr>
          <p:grpSpPr>
            <a:xfrm>
              <a:off x="0" y="0"/>
              <a:ext cx="581201" cy="58120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grpSp>
        <p:nvGrpSpPr>
          <p:cNvPr id="7" name="Group 7"/>
          <p:cNvGrpSpPr/>
          <p:nvPr/>
        </p:nvGrpSpPr>
        <p:grpSpPr>
          <a:xfrm>
            <a:off x="16957615" y="1028700"/>
            <a:ext cx="603370" cy="603370"/>
            <a:chOff x="0" y="0"/>
            <a:chExt cx="804493" cy="804493"/>
          </a:xfrm>
        </p:grpSpPr>
        <p:grpSp>
          <p:nvGrpSpPr>
            <p:cNvPr id="8" name="Group 8"/>
            <p:cNvGrpSpPr/>
            <p:nvPr/>
          </p:nvGrpSpPr>
          <p:grpSpPr>
            <a:xfrm>
              <a:off x="0" y="0"/>
              <a:ext cx="804493" cy="13072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02051A"/>
              </a:solidFill>
            </p:spPr>
          </p:sp>
        </p:grpSp>
        <p:grpSp>
          <p:nvGrpSpPr>
            <p:cNvPr id="10" name="Group 10"/>
            <p:cNvGrpSpPr/>
            <p:nvPr/>
          </p:nvGrpSpPr>
          <p:grpSpPr>
            <a:xfrm>
              <a:off x="0" y="336885"/>
              <a:ext cx="804493" cy="13072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02051A"/>
              </a:solidFill>
            </p:spPr>
          </p:sp>
        </p:grpSp>
        <p:grpSp>
          <p:nvGrpSpPr>
            <p:cNvPr id="12" name="Group 12"/>
            <p:cNvGrpSpPr/>
            <p:nvPr/>
          </p:nvGrpSpPr>
          <p:grpSpPr>
            <a:xfrm>
              <a:off x="0" y="673770"/>
              <a:ext cx="804493" cy="130723"/>
              <a:chOff x="0" y="0"/>
              <a:chExt cx="1913890" cy="310990"/>
            </a:xfrm>
          </p:grpSpPr>
          <p:sp>
            <p:nvSpPr>
              <p:cNvPr id="13" name="Freeform 13"/>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02051A"/>
              </a:solidFill>
            </p:spPr>
          </p:sp>
        </p:grpSp>
      </p:grpSp>
      <p:grpSp>
        <p:nvGrpSpPr>
          <p:cNvPr id="14" name="Group 14"/>
          <p:cNvGrpSpPr/>
          <p:nvPr/>
        </p:nvGrpSpPr>
        <p:grpSpPr>
          <a:xfrm>
            <a:off x="9339489" y="5143500"/>
            <a:ext cx="8115300" cy="904240"/>
            <a:chOff x="0" y="0"/>
            <a:chExt cx="10820400" cy="1205653"/>
          </a:xfrm>
        </p:grpSpPr>
        <p:sp>
          <p:nvSpPr>
            <p:cNvPr id="15" name="TextBox 15"/>
            <p:cNvSpPr txBox="1"/>
            <p:nvPr/>
          </p:nvSpPr>
          <p:spPr>
            <a:xfrm>
              <a:off x="1107289" y="-83083"/>
              <a:ext cx="9452459" cy="1129030"/>
            </a:xfrm>
            <a:prstGeom prst="rect">
              <a:avLst/>
            </a:prstGeom>
          </p:spPr>
          <p:txBody>
            <a:bodyPr lIns="0" tIns="0" rIns="0" bIns="0" rtlCol="0" anchor="t">
              <a:spAutoFit/>
            </a:bodyPr>
            <a:lstStyle/>
            <a:p>
              <a:pPr algn="l">
                <a:lnSpc>
                  <a:spcPts val="7139"/>
                </a:lnSpc>
                <a:spcBef>
                  <a:spcPct val="0"/>
                </a:spcBef>
              </a:pPr>
              <a:r>
                <a:rPr lang="en-US" sz="5099" b="1" spc="-50">
                  <a:solidFill>
                    <a:srgbClr val="02051A"/>
                  </a:solidFill>
                  <a:latin typeface="Clear Sans Medium"/>
                  <a:ea typeface="Clear Sans Medium"/>
                  <a:cs typeface="Clear Sans Medium"/>
                  <a:sym typeface="Clear Sans Medium"/>
                </a:rPr>
                <a:t>Arrecadação</a:t>
              </a:r>
            </a:p>
          </p:txBody>
        </p:sp>
        <p:sp>
          <p:nvSpPr>
            <p:cNvPr id="16" name="TextBox 16"/>
            <p:cNvSpPr txBox="1"/>
            <p:nvPr/>
          </p:nvSpPr>
          <p:spPr>
            <a:xfrm>
              <a:off x="1107289" y="1275414"/>
              <a:ext cx="9713111" cy="545704"/>
            </a:xfrm>
            <a:prstGeom prst="rect">
              <a:avLst/>
            </a:prstGeom>
          </p:spPr>
          <p:txBody>
            <a:bodyPr lIns="0" tIns="0" rIns="0" bIns="0" rtlCol="0" anchor="t">
              <a:spAutoFit/>
            </a:bodyPr>
            <a:lstStyle/>
            <a:p>
              <a:pPr algn="l">
                <a:lnSpc>
                  <a:spcPts val="3672"/>
                </a:lnSpc>
              </a:pPr>
              <a:r>
                <a:rPr lang="en-US" sz="2295" spc="45">
                  <a:solidFill>
                    <a:srgbClr val="02051A"/>
                  </a:solidFill>
                  <a:latin typeface="Clear Sans"/>
                  <a:ea typeface="Clear Sans"/>
                  <a:cs typeface="Clear Sans"/>
                  <a:sym typeface="Clear Sans"/>
                </a:rPr>
                <a:t> </a:t>
              </a:r>
            </a:p>
          </p:txBody>
        </p:sp>
        <p:grpSp>
          <p:nvGrpSpPr>
            <p:cNvPr id="17" name="Group 17"/>
            <p:cNvGrpSpPr/>
            <p:nvPr/>
          </p:nvGrpSpPr>
          <p:grpSpPr>
            <a:xfrm>
              <a:off x="0" y="0"/>
              <a:ext cx="581201" cy="58120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grpSp>
        <p:nvGrpSpPr>
          <p:cNvPr id="19" name="Group 19"/>
          <p:cNvGrpSpPr/>
          <p:nvPr/>
        </p:nvGrpSpPr>
        <p:grpSpPr>
          <a:xfrm>
            <a:off x="9339489" y="4110228"/>
            <a:ext cx="8115300" cy="2357576"/>
            <a:chOff x="0" y="0"/>
            <a:chExt cx="10820400" cy="3143434"/>
          </a:xfrm>
        </p:grpSpPr>
        <p:sp>
          <p:nvSpPr>
            <p:cNvPr id="20" name="TextBox 20"/>
            <p:cNvSpPr txBox="1"/>
            <p:nvPr/>
          </p:nvSpPr>
          <p:spPr>
            <a:xfrm>
              <a:off x="1107289" y="-83083"/>
              <a:ext cx="9452459" cy="1129030"/>
            </a:xfrm>
            <a:prstGeom prst="rect">
              <a:avLst/>
            </a:prstGeom>
          </p:spPr>
          <p:txBody>
            <a:bodyPr lIns="0" tIns="0" rIns="0" bIns="0" rtlCol="0" anchor="t">
              <a:spAutoFit/>
            </a:bodyPr>
            <a:lstStyle/>
            <a:p>
              <a:pPr algn="l">
                <a:lnSpc>
                  <a:spcPts val="7139"/>
                </a:lnSpc>
                <a:spcBef>
                  <a:spcPct val="0"/>
                </a:spcBef>
              </a:pPr>
              <a:r>
                <a:rPr lang="en-US" sz="5099" b="1" spc="-50">
                  <a:solidFill>
                    <a:srgbClr val="02051A"/>
                  </a:solidFill>
                  <a:latin typeface="Montserrat Medium"/>
                  <a:ea typeface="Montserrat Medium"/>
                  <a:cs typeface="Montserrat Medium"/>
                  <a:sym typeface="Montserrat Medium"/>
                </a:rPr>
                <a:t>Julgamento</a:t>
              </a:r>
            </a:p>
          </p:txBody>
        </p:sp>
        <p:sp>
          <p:nvSpPr>
            <p:cNvPr id="21" name="TextBox 21"/>
            <p:cNvSpPr txBox="1"/>
            <p:nvPr/>
          </p:nvSpPr>
          <p:spPr>
            <a:xfrm>
              <a:off x="1107289" y="1170639"/>
              <a:ext cx="9713111" cy="2588260"/>
            </a:xfrm>
            <a:prstGeom prst="rect">
              <a:avLst/>
            </a:prstGeom>
          </p:spPr>
          <p:txBody>
            <a:bodyPr lIns="0" tIns="0" rIns="0" bIns="0" rtlCol="0" anchor="t">
              <a:spAutoFit/>
            </a:bodyPr>
            <a:lstStyle/>
            <a:p>
              <a:pPr algn="l">
                <a:lnSpc>
                  <a:spcPts val="8160"/>
                </a:lnSpc>
              </a:pPr>
              <a:endParaRPr/>
            </a:p>
            <a:p>
              <a:pPr algn="l">
                <a:lnSpc>
                  <a:spcPts val="8160"/>
                </a:lnSpc>
              </a:pPr>
              <a:endParaRPr/>
            </a:p>
          </p:txBody>
        </p:sp>
        <p:grpSp>
          <p:nvGrpSpPr>
            <p:cNvPr id="22" name="Group 22"/>
            <p:cNvGrpSpPr/>
            <p:nvPr/>
          </p:nvGrpSpPr>
          <p:grpSpPr>
            <a:xfrm>
              <a:off x="0" y="0"/>
              <a:ext cx="581201" cy="58120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sp>
        <p:nvSpPr>
          <p:cNvPr id="24" name="Freeform 24"/>
          <p:cNvSpPr/>
          <p:nvPr/>
        </p:nvSpPr>
        <p:spPr>
          <a:xfrm>
            <a:off x="-3273561" y="3076956"/>
            <a:ext cx="7315200" cy="2066544"/>
          </a:xfrm>
          <a:custGeom>
            <a:avLst/>
            <a:gdLst/>
            <a:ahLst/>
            <a:cxnLst/>
            <a:rect l="l" t="t" r="r" b="b"/>
            <a:pathLst>
              <a:path w="7315200" h="2066544">
                <a:moveTo>
                  <a:pt x="0" y="0"/>
                </a:moveTo>
                <a:lnTo>
                  <a:pt x="7315200" y="0"/>
                </a:lnTo>
                <a:lnTo>
                  <a:pt x="7315200" y="2066544"/>
                </a:lnTo>
                <a:lnTo>
                  <a:pt x="0" y="2066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5"/>
          <p:cNvSpPr txBox="1"/>
          <p:nvPr/>
        </p:nvSpPr>
        <p:spPr>
          <a:xfrm>
            <a:off x="1307673" y="288627"/>
            <a:ext cx="11232470" cy="2131140"/>
          </a:xfrm>
          <a:prstGeom prst="rect">
            <a:avLst/>
          </a:prstGeom>
        </p:spPr>
        <p:txBody>
          <a:bodyPr lIns="0" tIns="0" rIns="0" bIns="0" rtlCol="0" anchor="t">
            <a:spAutoFit/>
          </a:bodyPr>
          <a:lstStyle/>
          <a:p>
            <a:pPr algn="ctr">
              <a:lnSpc>
                <a:spcPts val="5561"/>
              </a:lnSpc>
            </a:pPr>
            <a:r>
              <a:rPr lang="en-US" sz="5056" b="1" spc="-151">
                <a:solidFill>
                  <a:srgbClr val="02051A"/>
                </a:solidFill>
                <a:latin typeface="Montserrat Bold"/>
                <a:ea typeface="Montserrat Bold"/>
                <a:cs typeface="Montserrat Bold"/>
                <a:sym typeface="Montserrat Bold"/>
              </a:rPr>
              <a:t>RECEITAS</a:t>
            </a:r>
          </a:p>
          <a:p>
            <a:pPr algn="ctr">
              <a:lnSpc>
                <a:spcPts val="5561"/>
              </a:lnSpc>
            </a:pPr>
            <a:r>
              <a:rPr lang="en-US" sz="5056" b="1" spc="-151">
                <a:solidFill>
                  <a:srgbClr val="02051A"/>
                </a:solidFill>
                <a:latin typeface="Montserrat Bold"/>
                <a:ea typeface="Montserrat Bold"/>
                <a:cs typeface="Montserrat Bold"/>
                <a:sym typeface="Montserrat Bold"/>
              </a:rPr>
              <a:t>COM ATUAÇÃO DIRETA DA SECRETARIA </a:t>
            </a:r>
          </a:p>
        </p:txBody>
      </p:sp>
      <p:sp>
        <p:nvSpPr>
          <p:cNvPr id="26" name="TextBox 26"/>
          <p:cNvSpPr txBox="1"/>
          <p:nvPr/>
        </p:nvSpPr>
        <p:spPr>
          <a:xfrm>
            <a:off x="3282945" y="2842742"/>
            <a:ext cx="4209901" cy="3155933"/>
          </a:xfrm>
          <a:prstGeom prst="rect">
            <a:avLst/>
          </a:prstGeom>
        </p:spPr>
        <p:txBody>
          <a:bodyPr lIns="0" tIns="0" rIns="0" bIns="0" rtlCol="0" anchor="t">
            <a:spAutoFit/>
          </a:bodyPr>
          <a:lstStyle/>
          <a:p>
            <a:pPr algn="ctr">
              <a:lnSpc>
                <a:spcPts val="5075"/>
              </a:lnSpc>
              <a:spcBef>
                <a:spcPct val="0"/>
              </a:spcBef>
            </a:pPr>
            <a:r>
              <a:rPr lang="en-US" sz="3625" b="1">
                <a:solidFill>
                  <a:srgbClr val="02051A"/>
                </a:solidFill>
                <a:latin typeface="Montserrat Medium"/>
                <a:ea typeface="Montserrat Medium"/>
                <a:cs typeface="Montserrat Medium"/>
                <a:sym typeface="Montserrat Medium"/>
              </a:rPr>
              <a:t>IPTU</a:t>
            </a:r>
          </a:p>
          <a:p>
            <a:pPr algn="ctr">
              <a:lnSpc>
                <a:spcPts val="5075"/>
              </a:lnSpc>
              <a:spcBef>
                <a:spcPct val="0"/>
              </a:spcBef>
            </a:pPr>
            <a:r>
              <a:rPr lang="en-US" sz="3625" b="1">
                <a:solidFill>
                  <a:srgbClr val="02051A"/>
                </a:solidFill>
                <a:latin typeface="Montserrat Medium"/>
                <a:ea typeface="Montserrat Medium"/>
                <a:cs typeface="Montserrat Medium"/>
                <a:sym typeface="Montserrat Medium"/>
              </a:rPr>
              <a:t>ITBI</a:t>
            </a:r>
          </a:p>
          <a:p>
            <a:pPr algn="ctr">
              <a:lnSpc>
                <a:spcPts val="5075"/>
              </a:lnSpc>
              <a:spcBef>
                <a:spcPct val="0"/>
              </a:spcBef>
            </a:pPr>
            <a:r>
              <a:rPr lang="en-US" sz="3625" b="1">
                <a:solidFill>
                  <a:srgbClr val="02051A"/>
                </a:solidFill>
                <a:latin typeface="Montserrat Medium"/>
                <a:ea typeface="Montserrat Medium"/>
                <a:cs typeface="Montserrat Medium"/>
                <a:sym typeface="Montserrat Medium"/>
              </a:rPr>
              <a:t>ISS</a:t>
            </a:r>
          </a:p>
          <a:p>
            <a:pPr algn="ctr">
              <a:lnSpc>
                <a:spcPts val="5075"/>
              </a:lnSpc>
              <a:spcBef>
                <a:spcPct val="0"/>
              </a:spcBef>
            </a:pPr>
            <a:r>
              <a:rPr lang="en-US" sz="3625" b="1">
                <a:solidFill>
                  <a:srgbClr val="02051A"/>
                </a:solidFill>
                <a:latin typeface="Montserrat Medium"/>
                <a:ea typeface="Montserrat Medium"/>
                <a:cs typeface="Montserrat Medium"/>
                <a:sym typeface="Montserrat Medium"/>
              </a:rPr>
              <a:t>TAXAS</a:t>
            </a:r>
          </a:p>
          <a:p>
            <a:pPr algn="ctr">
              <a:lnSpc>
                <a:spcPts val="5075"/>
              </a:lnSpc>
              <a:spcBef>
                <a:spcPct val="0"/>
              </a:spcBef>
            </a:pPr>
            <a:r>
              <a:rPr lang="en-US" sz="3625" b="1">
                <a:solidFill>
                  <a:srgbClr val="02051A"/>
                </a:solidFill>
                <a:latin typeface="Montserrat Medium"/>
                <a:ea typeface="Montserrat Medium"/>
                <a:cs typeface="Montserrat Medium"/>
                <a:sym typeface="Montserrat Medium"/>
              </a:rPr>
              <a:t>MOVEC - VA ICMS</a:t>
            </a:r>
          </a:p>
        </p:txBody>
      </p:sp>
      <p:grpSp>
        <p:nvGrpSpPr>
          <p:cNvPr id="27" name="Group 27"/>
          <p:cNvGrpSpPr/>
          <p:nvPr/>
        </p:nvGrpSpPr>
        <p:grpSpPr>
          <a:xfrm>
            <a:off x="9339489" y="6075573"/>
            <a:ext cx="7919811" cy="1689336"/>
            <a:chOff x="0" y="0"/>
            <a:chExt cx="10559748" cy="2252448"/>
          </a:xfrm>
        </p:grpSpPr>
        <p:sp>
          <p:nvSpPr>
            <p:cNvPr id="28" name="TextBox 28"/>
            <p:cNvSpPr txBox="1"/>
            <p:nvPr/>
          </p:nvSpPr>
          <p:spPr>
            <a:xfrm>
              <a:off x="1107289" y="-83083"/>
              <a:ext cx="9452459" cy="2335531"/>
            </a:xfrm>
            <a:prstGeom prst="rect">
              <a:avLst/>
            </a:prstGeom>
          </p:spPr>
          <p:txBody>
            <a:bodyPr lIns="0" tIns="0" rIns="0" bIns="0" rtlCol="0" anchor="t">
              <a:spAutoFit/>
            </a:bodyPr>
            <a:lstStyle/>
            <a:p>
              <a:pPr algn="l">
                <a:lnSpc>
                  <a:spcPts val="7139"/>
                </a:lnSpc>
                <a:spcBef>
                  <a:spcPct val="0"/>
                </a:spcBef>
              </a:pPr>
              <a:r>
                <a:rPr lang="en-US" sz="5099" b="1" spc="-50">
                  <a:solidFill>
                    <a:srgbClr val="02051A"/>
                  </a:solidFill>
                  <a:latin typeface="Montserrat Medium"/>
                  <a:ea typeface="Montserrat Medium"/>
                  <a:cs typeface="Montserrat Medium"/>
                  <a:sym typeface="Montserrat Medium"/>
                </a:rPr>
                <a:t> Conformidade Legal e Proteção Social</a:t>
              </a:r>
            </a:p>
          </p:txBody>
        </p:sp>
        <p:grpSp>
          <p:nvGrpSpPr>
            <p:cNvPr id="29" name="Group 29"/>
            <p:cNvGrpSpPr/>
            <p:nvPr/>
          </p:nvGrpSpPr>
          <p:grpSpPr>
            <a:xfrm>
              <a:off x="0" y="0"/>
              <a:ext cx="581201" cy="58120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56911" y="551793"/>
            <a:ext cx="14490150" cy="2362200"/>
          </a:xfrm>
          <a:prstGeom prst="rect">
            <a:avLst/>
          </a:prstGeom>
        </p:spPr>
        <p:txBody>
          <a:bodyPr lIns="0" tIns="0" rIns="0" bIns="0" rtlCol="0" anchor="t">
            <a:spAutoFit/>
          </a:bodyPr>
          <a:lstStyle/>
          <a:p>
            <a:pPr algn="l">
              <a:lnSpc>
                <a:spcPts val="9360"/>
              </a:lnSpc>
            </a:pPr>
            <a:r>
              <a:rPr lang="en-US" sz="7800" b="1">
                <a:solidFill>
                  <a:srgbClr val="FFFEFE"/>
                </a:solidFill>
                <a:latin typeface="Montserrat Bold"/>
                <a:ea typeface="Montserrat Bold"/>
                <a:cs typeface="Montserrat Bold"/>
                <a:sym typeface="Montserrat Bold"/>
              </a:rPr>
              <a:t>MEI </a:t>
            </a:r>
          </a:p>
          <a:p>
            <a:pPr algn="l">
              <a:lnSpc>
                <a:spcPts val="9360"/>
              </a:lnSpc>
            </a:pPr>
            <a:endParaRPr lang="en-US" sz="7800" b="1">
              <a:solidFill>
                <a:srgbClr val="FFFEFE"/>
              </a:solidFill>
              <a:latin typeface="Montserrat Bold"/>
              <a:ea typeface="Montserrat Bold"/>
              <a:cs typeface="Montserrat Bold"/>
              <a:sym typeface="Montserrat Bold"/>
            </a:endParaRPr>
          </a:p>
        </p:txBody>
      </p:sp>
      <p:sp>
        <p:nvSpPr>
          <p:cNvPr id="4" name="TextBox 4"/>
          <p:cNvSpPr txBox="1"/>
          <p:nvPr/>
        </p:nvSpPr>
        <p:spPr>
          <a:xfrm>
            <a:off x="856911" y="3152347"/>
            <a:ext cx="12675150" cy="847725"/>
          </a:xfrm>
          <a:prstGeom prst="rect">
            <a:avLst/>
          </a:prstGeom>
        </p:spPr>
        <p:txBody>
          <a:bodyPr lIns="0" tIns="0" rIns="0" bIns="0" rtlCol="0" anchor="t">
            <a:spAutoFit/>
          </a:bodyPr>
          <a:lstStyle/>
          <a:p>
            <a:pPr algn="l">
              <a:lnSpc>
                <a:spcPts val="6719"/>
              </a:lnSpc>
            </a:pPr>
            <a:r>
              <a:rPr lang="en-US" sz="5599">
                <a:solidFill>
                  <a:srgbClr val="FFFEFE"/>
                </a:solidFill>
                <a:latin typeface="Montserrat"/>
                <a:ea typeface="Montserrat"/>
                <a:cs typeface="Montserrat"/>
                <a:sym typeface="Montserrat"/>
              </a:rPr>
              <a:t>Benefícios e Obrigações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AutoShape 3"/>
          <p:cNvSpPr/>
          <p:nvPr/>
        </p:nvSpPr>
        <p:spPr>
          <a:xfrm rot="-3853533">
            <a:off x="9976444" y="3208228"/>
            <a:ext cx="14147724" cy="6623644"/>
          </a:xfrm>
          <a:prstGeom prst="rect">
            <a:avLst/>
          </a:prstGeom>
          <a:solidFill>
            <a:srgbClr val="FF700A"/>
          </a:solidFill>
        </p:spPr>
      </p:sp>
      <p:sp>
        <p:nvSpPr>
          <p:cNvPr id="4" name="AutoShape 4"/>
          <p:cNvSpPr/>
          <p:nvPr/>
        </p:nvSpPr>
        <p:spPr>
          <a:xfrm rot="3658010">
            <a:off x="12105690" y="888094"/>
            <a:ext cx="11651355" cy="5375279"/>
          </a:xfrm>
          <a:prstGeom prst="rect">
            <a:avLst/>
          </a:prstGeom>
          <a:solidFill>
            <a:srgbClr val="02051A"/>
          </a:solidFill>
        </p:spPr>
      </p:sp>
      <p:grpSp>
        <p:nvGrpSpPr>
          <p:cNvPr id="5" name="Group 5"/>
          <p:cNvGrpSpPr/>
          <p:nvPr/>
        </p:nvGrpSpPr>
        <p:grpSpPr>
          <a:xfrm>
            <a:off x="1028700" y="515928"/>
            <a:ext cx="12161801" cy="9255145"/>
            <a:chOff x="0" y="0"/>
            <a:chExt cx="13501167" cy="10274404"/>
          </a:xfrm>
        </p:grpSpPr>
        <p:sp>
          <p:nvSpPr>
            <p:cNvPr id="6" name="Freeform 6"/>
            <p:cNvSpPr/>
            <p:nvPr/>
          </p:nvSpPr>
          <p:spPr>
            <a:xfrm>
              <a:off x="0" y="0"/>
              <a:ext cx="13501168" cy="10274404"/>
            </a:xfrm>
            <a:custGeom>
              <a:avLst/>
              <a:gdLst/>
              <a:ahLst/>
              <a:cxnLst/>
              <a:rect l="l" t="t" r="r" b="b"/>
              <a:pathLst>
                <a:path w="13501168" h="10274404">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id="7" name="TextBox 7"/>
          <p:cNvSpPr txBox="1"/>
          <p:nvPr/>
        </p:nvSpPr>
        <p:spPr>
          <a:xfrm>
            <a:off x="1380602" y="596155"/>
            <a:ext cx="11457997" cy="9013216"/>
          </a:xfrm>
          <a:prstGeom prst="rect">
            <a:avLst/>
          </a:prstGeom>
        </p:spPr>
        <p:txBody>
          <a:bodyPr lIns="0" tIns="0" rIns="0" bIns="0" rtlCol="0" anchor="t">
            <a:spAutoFit/>
          </a:bodyPr>
          <a:lstStyle/>
          <a:p>
            <a:pPr marL="515513" lvl="1" indent="-257756" algn="l">
              <a:lnSpc>
                <a:spcPts val="3295"/>
              </a:lnSpc>
              <a:buFont typeface="Arial"/>
              <a:buChar char="•"/>
            </a:pPr>
            <a:r>
              <a:rPr lang="en-US" sz="2387" b="1">
                <a:solidFill>
                  <a:srgbClr val="02051A"/>
                </a:solidFill>
                <a:latin typeface="Montserrat Bold"/>
                <a:ea typeface="Montserrat Bold"/>
                <a:cs typeface="Montserrat Bold"/>
                <a:sym typeface="Montserrat Bold"/>
              </a:rPr>
              <a:t>PESSOA JURÍDICA COM TRATAMENTO DIFERENCIADO:</a:t>
            </a: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4399"/>
              </a:lnSpc>
            </a:pPr>
            <a:r>
              <a:rPr lang="en-US" sz="3187" b="1">
                <a:solidFill>
                  <a:srgbClr val="02051A"/>
                </a:solidFill>
                <a:latin typeface="Montserrat Bold"/>
                <a:ea typeface="Montserrat Bold"/>
                <a:cs typeface="Montserrat Bold"/>
                <a:sym typeface="Montserrat Bold"/>
              </a:rPr>
              <a:t>OBRIGAÇÃO PRINCIPAL</a:t>
            </a:r>
          </a:p>
          <a:p>
            <a:pPr algn="l">
              <a:lnSpc>
                <a:spcPts val="4399"/>
              </a:lnSpc>
            </a:pPr>
            <a:endParaRPr lang="en-US" sz="3187" b="1">
              <a:solidFill>
                <a:srgbClr val="02051A"/>
              </a:solidFill>
              <a:latin typeface="Montserrat Bold"/>
              <a:ea typeface="Montserrat Bold"/>
              <a:cs typeface="Montserrat Bold"/>
              <a:sym typeface="Montserrat Bold"/>
            </a:endParaRPr>
          </a:p>
          <a:p>
            <a:pPr algn="l">
              <a:lnSpc>
                <a:spcPts val="4399"/>
              </a:lnSpc>
            </a:pPr>
            <a:r>
              <a:rPr lang="en-US" sz="3187" b="1">
                <a:solidFill>
                  <a:srgbClr val="02051A"/>
                </a:solidFill>
                <a:latin typeface="Montserrat Bold"/>
                <a:ea typeface="Montserrat Bold"/>
                <a:cs typeface="Montserrat Bold"/>
                <a:sym typeface="Montserrat Bold"/>
              </a:rPr>
              <a:t>PAGA ATRAVÉS DA DAS:</a:t>
            </a:r>
          </a:p>
          <a:p>
            <a:pPr algn="l">
              <a:lnSpc>
                <a:spcPts val="3295"/>
              </a:lnSpc>
            </a:pPr>
            <a:endParaRPr lang="en-US" sz="3187" b="1">
              <a:solidFill>
                <a:srgbClr val="02051A"/>
              </a:solidFill>
              <a:latin typeface="Montserrat Bold"/>
              <a:ea typeface="Montserrat Bold"/>
              <a:cs typeface="Montserrat Bold"/>
              <a:sym typeface="Montserrat Bold"/>
            </a:endParaRPr>
          </a:p>
          <a:p>
            <a:pPr algn="l">
              <a:lnSpc>
                <a:spcPts val="3295"/>
              </a:lnSpc>
            </a:pPr>
            <a:r>
              <a:rPr lang="en-US" sz="2387" b="1">
                <a:solidFill>
                  <a:srgbClr val="02051A"/>
                </a:solidFill>
                <a:latin typeface="Montserrat Bold"/>
                <a:ea typeface="Montserrat Bold"/>
                <a:cs typeface="Montserrat Bold"/>
                <a:sym typeface="Montserrat Bold"/>
              </a:rPr>
              <a:t>• contribuição previdenciária relativa à pessoa do empresário, na qualidade de contribuinte individual:</a:t>
            </a:r>
          </a:p>
          <a:p>
            <a:pPr algn="l">
              <a:lnSpc>
                <a:spcPts val="3295"/>
              </a:lnSpc>
            </a:pPr>
            <a:r>
              <a:rPr lang="en-US" sz="2387" b="1">
                <a:solidFill>
                  <a:srgbClr val="02051A"/>
                </a:solidFill>
                <a:latin typeface="Montserrat Bold"/>
                <a:ea typeface="Montserrat Bold"/>
                <a:cs typeface="Montserrat Bold"/>
                <a:sym typeface="Montserrat Bold"/>
              </a:rPr>
              <a:t>  -para o MEI em geral: no valor de 5% (cinco por cento) do limite mínimo mensal do salário de contribuição;</a:t>
            </a:r>
          </a:p>
          <a:p>
            <a:pPr algn="l">
              <a:lnSpc>
                <a:spcPts val="3295"/>
              </a:lnSpc>
            </a:pPr>
            <a:r>
              <a:rPr lang="en-US" sz="2387" b="1">
                <a:solidFill>
                  <a:srgbClr val="02051A"/>
                </a:solidFill>
                <a:latin typeface="Montserrat Bold"/>
                <a:ea typeface="Montserrat Bold"/>
                <a:cs typeface="Montserrat Bold"/>
                <a:sym typeface="Montserrat Bold"/>
              </a:rPr>
              <a:t>  -para o MEI transportador autônomo de cargas: no valor de 12% (doze por cento) do limite mínimo mensal do salário de contribuição;</a:t>
            </a: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3295"/>
              </a:lnSpc>
            </a:pPr>
            <a:r>
              <a:rPr lang="en-US" sz="2387" b="1">
                <a:solidFill>
                  <a:srgbClr val="02051A"/>
                </a:solidFill>
                <a:latin typeface="Montserrat Bold"/>
                <a:ea typeface="Montserrat Bold"/>
                <a:cs typeface="Montserrat Bold"/>
                <a:sym typeface="Montserrat Bold"/>
              </a:rPr>
              <a:t>• R$ 1,00 (um real), a título de ICMS, caso seja contribuinte desse imposto; </a:t>
            </a: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3295"/>
              </a:lnSpc>
            </a:pPr>
            <a:r>
              <a:rPr lang="en-US" sz="2387" b="1">
                <a:solidFill>
                  <a:srgbClr val="02051A"/>
                </a:solidFill>
                <a:latin typeface="Montserrat Bold"/>
                <a:ea typeface="Montserrat Bold"/>
                <a:cs typeface="Montserrat Bold"/>
                <a:sym typeface="Montserrat Bold"/>
              </a:rPr>
              <a:t>• R$ 5,00 (cinco reais), a título de ISS, caso seja contribuinte desse imposto.</a:t>
            </a: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3295"/>
              </a:lnSpc>
            </a:pPr>
            <a:endParaRPr lang="en-US" sz="2387" b="1">
              <a:solidFill>
                <a:srgbClr val="02051A"/>
              </a:solidFill>
              <a:latin typeface="Montserrat Bold"/>
              <a:ea typeface="Montserrat Bold"/>
              <a:cs typeface="Montserrat Bold"/>
              <a:sym typeface="Montserrat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AutoShape 3"/>
          <p:cNvSpPr/>
          <p:nvPr/>
        </p:nvSpPr>
        <p:spPr>
          <a:xfrm rot="-3853533">
            <a:off x="9976444" y="3208228"/>
            <a:ext cx="14147724" cy="6623644"/>
          </a:xfrm>
          <a:prstGeom prst="rect">
            <a:avLst/>
          </a:prstGeom>
          <a:solidFill>
            <a:srgbClr val="FF700A"/>
          </a:solidFill>
        </p:spPr>
      </p:sp>
      <p:sp>
        <p:nvSpPr>
          <p:cNvPr id="4" name="AutoShape 4"/>
          <p:cNvSpPr/>
          <p:nvPr/>
        </p:nvSpPr>
        <p:spPr>
          <a:xfrm rot="3658010">
            <a:off x="12105690" y="888094"/>
            <a:ext cx="11651355" cy="5375279"/>
          </a:xfrm>
          <a:prstGeom prst="rect">
            <a:avLst/>
          </a:prstGeom>
          <a:solidFill>
            <a:srgbClr val="02051A"/>
          </a:solidFill>
        </p:spPr>
      </p:sp>
      <p:grpSp>
        <p:nvGrpSpPr>
          <p:cNvPr id="5" name="Group 5"/>
          <p:cNvGrpSpPr/>
          <p:nvPr/>
        </p:nvGrpSpPr>
        <p:grpSpPr>
          <a:xfrm>
            <a:off x="1028700" y="515928"/>
            <a:ext cx="12161801" cy="9255145"/>
            <a:chOff x="0" y="0"/>
            <a:chExt cx="13501167" cy="10274404"/>
          </a:xfrm>
        </p:grpSpPr>
        <p:sp>
          <p:nvSpPr>
            <p:cNvPr id="6" name="Freeform 6"/>
            <p:cNvSpPr/>
            <p:nvPr/>
          </p:nvSpPr>
          <p:spPr>
            <a:xfrm>
              <a:off x="0" y="0"/>
              <a:ext cx="13501168" cy="10274404"/>
            </a:xfrm>
            <a:custGeom>
              <a:avLst/>
              <a:gdLst/>
              <a:ahLst/>
              <a:cxnLst/>
              <a:rect l="l" t="t" r="r" b="b"/>
              <a:pathLst>
                <a:path w="13501168" h="10274404">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id="7" name="TextBox 7"/>
          <p:cNvSpPr txBox="1"/>
          <p:nvPr/>
        </p:nvSpPr>
        <p:spPr>
          <a:xfrm>
            <a:off x="1380602" y="596155"/>
            <a:ext cx="11457997" cy="9013216"/>
          </a:xfrm>
          <a:prstGeom prst="rect">
            <a:avLst/>
          </a:prstGeom>
        </p:spPr>
        <p:txBody>
          <a:bodyPr lIns="0" tIns="0" rIns="0" bIns="0" rtlCol="0" anchor="t">
            <a:spAutoFit/>
          </a:bodyPr>
          <a:lstStyle/>
          <a:p>
            <a:pPr marL="515513" lvl="1" indent="-257756" algn="l">
              <a:lnSpc>
                <a:spcPts val="3295"/>
              </a:lnSpc>
              <a:buFont typeface="Arial"/>
              <a:buChar char="•"/>
            </a:pPr>
            <a:r>
              <a:rPr lang="en-US" sz="2387" b="1">
                <a:solidFill>
                  <a:srgbClr val="02051A"/>
                </a:solidFill>
                <a:latin typeface="Montserrat Bold"/>
                <a:ea typeface="Montserrat Bold"/>
                <a:cs typeface="Montserrat Bold"/>
                <a:sym typeface="Montserrat Bold"/>
              </a:rPr>
              <a:t>PESSOA JURÍDICA COM TRATAMENTO DIFERENCIADO:</a:t>
            </a: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4399"/>
              </a:lnSpc>
            </a:pPr>
            <a:r>
              <a:rPr lang="en-US" sz="3187" b="1">
                <a:solidFill>
                  <a:srgbClr val="02051A"/>
                </a:solidFill>
                <a:latin typeface="Montserrat Bold"/>
                <a:ea typeface="Montserrat Bold"/>
                <a:cs typeface="Montserrat Bold"/>
                <a:sym typeface="Montserrat Bold"/>
              </a:rPr>
              <a:t>OBRIGAÇÃO PRINCIPAL</a:t>
            </a:r>
          </a:p>
          <a:p>
            <a:pPr algn="l">
              <a:lnSpc>
                <a:spcPts val="4399"/>
              </a:lnSpc>
            </a:pPr>
            <a:endParaRPr lang="en-US" sz="3187" b="1">
              <a:solidFill>
                <a:srgbClr val="02051A"/>
              </a:solidFill>
              <a:latin typeface="Montserrat Bold"/>
              <a:ea typeface="Montserrat Bold"/>
              <a:cs typeface="Montserrat Bold"/>
              <a:sym typeface="Montserrat Bold"/>
            </a:endParaRPr>
          </a:p>
          <a:p>
            <a:pPr algn="l">
              <a:lnSpc>
                <a:spcPts val="4399"/>
              </a:lnSpc>
            </a:pPr>
            <a:r>
              <a:rPr lang="en-US" sz="3187" b="1">
                <a:solidFill>
                  <a:srgbClr val="02051A"/>
                </a:solidFill>
                <a:latin typeface="Montserrat Bold"/>
                <a:ea typeface="Montserrat Bold"/>
                <a:cs typeface="Montserrat Bold"/>
                <a:sym typeface="Montserrat Bold"/>
              </a:rPr>
              <a:t>PAGA ATRAVÉS DA DAS:</a:t>
            </a:r>
          </a:p>
          <a:p>
            <a:pPr algn="l">
              <a:lnSpc>
                <a:spcPts val="3295"/>
              </a:lnSpc>
            </a:pPr>
            <a:endParaRPr lang="en-US" sz="3187" b="1">
              <a:solidFill>
                <a:srgbClr val="02051A"/>
              </a:solidFill>
              <a:latin typeface="Montserrat Bold"/>
              <a:ea typeface="Montserrat Bold"/>
              <a:cs typeface="Montserrat Bold"/>
              <a:sym typeface="Montserrat Bold"/>
            </a:endParaRPr>
          </a:p>
          <a:p>
            <a:pPr algn="l">
              <a:lnSpc>
                <a:spcPts val="3295"/>
              </a:lnSpc>
            </a:pPr>
            <a:r>
              <a:rPr lang="en-US" sz="2387" b="1">
                <a:solidFill>
                  <a:srgbClr val="02051A"/>
                </a:solidFill>
                <a:latin typeface="Montserrat Bold"/>
                <a:ea typeface="Montserrat Bold"/>
                <a:cs typeface="Montserrat Bold"/>
                <a:sym typeface="Montserrat Bold"/>
              </a:rPr>
              <a:t>• contribuição previdenciária relativa à pessoa do empresário, na qualidade de contribuinte individual:</a:t>
            </a:r>
          </a:p>
          <a:p>
            <a:pPr algn="l">
              <a:lnSpc>
                <a:spcPts val="3295"/>
              </a:lnSpc>
            </a:pPr>
            <a:r>
              <a:rPr lang="en-US" sz="2387" b="1">
                <a:solidFill>
                  <a:srgbClr val="02051A"/>
                </a:solidFill>
                <a:latin typeface="Montserrat Bold"/>
                <a:ea typeface="Montserrat Bold"/>
                <a:cs typeface="Montserrat Bold"/>
                <a:sym typeface="Montserrat Bold"/>
              </a:rPr>
              <a:t>  -para o MEI em geral: no valor de 5% (cinco por cento) do limite mínimo mensal do salário de contribuição;</a:t>
            </a:r>
          </a:p>
          <a:p>
            <a:pPr algn="l">
              <a:lnSpc>
                <a:spcPts val="3295"/>
              </a:lnSpc>
            </a:pPr>
            <a:r>
              <a:rPr lang="en-US" sz="2387" b="1">
                <a:solidFill>
                  <a:srgbClr val="02051A"/>
                </a:solidFill>
                <a:latin typeface="Montserrat Bold"/>
                <a:ea typeface="Montserrat Bold"/>
                <a:cs typeface="Montserrat Bold"/>
                <a:sym typeface="Montserrat Bold"/>
              </a:rPr>
              <a:t>  -para o MEI transportador autônomo de cargas: no valor de 12% (doze por cento) do limite mínimo mensal do salário de contribuição;</a:t>
            </a: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3295"/>
              </a:lnSpc>
            </a:pPr>
            <a:r>
              <a:rPr lang="en-US" sz="2387" b="1">
                <a:solidFill>
                  <a:srgbClr val="02051A"/>
                </a:solidFill>
                <a:latin typeface="Montserrat Bold"/>
                <a:ea typeface="Montserrat Bold"/>
                <a:cs typeface="Montserrat Bold"/>
                <a:sym typeface="Montserrat Bold"/>
              </a:rPr>
              <a:t>• R$ 1,00 (um real), a título de ICMS, caso seja contribuinte desse imposto; </a:t>
            </a: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3295"/>
              </a:lnSpc>
            </a:pPr>
            <a:r>
              <a:rPr lang="en-US" sz="2387" b="1">
                <a:solidFill>
                  <a:srgbClr val="02051A"/>
                </a:solidFill>
                <a:latin typeface="Montserrat Bold"/>
                <a:ea typeface="Montserrat Bold"/>
                <a:cs typeface="Montserrat Bold"/>
                <a:sym typeface="Montserrat Bold"/>
              </a:rPr>
              <a:t>• R$ 5,00 (cinco reais), a título de ISS, caso seja contribuinte desse imposto.</a:t>
            </a: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3295"/>
              </a:lnSpc>
            </a:pPr>
            <a:endParaRPr lang="en-US" sz="2387" b="1">
              <a:solidFill>
                <a:srgbClr val="02051A"/>
              </a:solidFill>
              <a:latin typeface="Montserrat Bold"/>
              <a:ea typeface="Montserrat Bold"/>
              <a:cs typeface="Montserrat Bold"/>
              <a:sym typeface="Montserrat Bold"/>
            </a:endParaRPr>
          </a:p>
        </p:txBody>
      </p:sp>
      <p:sp>
        <p:nvSpPr>
          <p:cNvPr id="8" name="Freeform 8"/>
          <p:cNvSpPr/>
          <p:nvPr/>
        </p:nvSpPr>
        <p:spPr>
          <a:xfrm>
            <a:off x="13422249" y="5656272"/>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3623940" y="6427797"/>
            <a:ext cx="3426366" cy="2857500"/>
          </a:xfrm>
          <a:prstGeom prst="rect">
            <a:avLst/>
          </a:prstGeom>
        </p:spPr>
        <p:txBody>
          <a:bodyPr lIns="0" tIns="0" rIns="0" bIns="0" rtlCol="0" anchor="t">
            <a:spAutoFit/>
          </a:bodyPr>
          <a:lstStyle/>
          <a:p>
            <a:pPr algn="l">
              <a:lnSpc>
                <a:spcPts val="2275"/>
              </a:lnSpc>
            </a:pPr>
            <a:r>
              <a:rPr lang="en-US" sz="1895" b="1">
                <a:solidFill>
                  <a:srgbClr val="02051A"/>
                </a:solidFill>
                <a:latin typeface="Montserrat Bold"/>
                <a:ea typeface="Montserrat Bold"/>
                <a:cs typeface="Montserrat Bold"/>
                <a:sym typeface="Montserrat Bold"/>
              </a:rPr>
              <a:t>CONTRIBUIÇÃO DO MEI A CONTRIBUIÇÃO ADICIONAL DO MEI SERÁ REDUZIDA GRADUALMENTE ATÉ 2033, QUANDO PASSARÁ A SER DE R$ 3,00. </a:t>
            </a:r>
          </a:p>
          <a:p>
            <a:pPr algn="l">
              <a:lnSpc>
                <a:spcPts val="2275"/>
              </a:lnSpc>
            </a:pPr>
            <a:endParaRPr lang="en-US" sz="1895" b="1">
              <a:solidFill>
                <a:srgbClr val="02051A"/>
              </a:solidFill>
              <a:latin typeface="Montserrat Bold"/>
              <a:ea typeface="Montserrat Bold"/>
              <a:cs typeface="Montserrat Bold"/>
              <a:sym typeface="Montserrat Bold"/>
            </a:endParaRPr>
          </a:p>
          <a:p>
            <a:pPr algn="l">
              <a:lnSpc>
                <a:spcPts val="2275"/>
              </a:lnSpc>
              <a:spcBef>
                <a:spcPct val="0"/>
              </a:spcBef>
            </a:pPr>
            <a:r>
              <a:rPr lang="en-US" sz="1895" b="1">
                <a:solidFill>
                  <a:srgbClr val="02051A"/>
                </a:solidFill>
                <a:latin typeface="Montserrat Bold"/>
                <a:ea typeface="Montserrat Bold"/>
                <a:cs typeface="Montserrat Bold"/>
                <a:sym typeface="Montserrat Bold"/>
              </a:rPr>
              <a:t>A PARTE PREVIDENCIÁRIA CONTINUA A MESMA.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AutoShape 3"/>
          <p:cNvSpPr/>
          <p:nvPr/>
        </p:nvSpPr>
        <p:spPr>
          <a:xfrm rot="-3853533">
            <a:off x="9976444" y="3208228"/>
            <a:ext cx="14147724" cy="6623644"/>
          </a:xfrm>
          <a:prstGeom prst="rect">
            <a:avLst/>
          </a:prstGeom>
          <a:solidFill>
            <a:srgbClr val="132A4E"/>
          </a:solidFill>
        </p:spPr>
      </p:sp>
      <p:sp>
        <p:nvSpPr>
          <p:cNvPr id="4" name="AutoShape 4"/>
          <p:cNvSpPr/>
          <p:nvPr/>
        </p:nvSpPr>
        <p:spPr>
          <a:xfrm rot="3658010">
            <a:off x="12105690" y="888094"/>
            <a:ext cx="11651355" cy="5375279"/>
          </a:xfrm>
          <a:prstGeom prst="rect">
            <a:avLst/>
          </a:prstGeom>
          <a:solidFill>
            <a:srgbClr val="F86B01"/>
          </a:solidFill>
        </p:spPr>
      </p:sp>
      <p:grpSp>
        <p:nvGrpSpPr>
          <p:cNvPr id="5" name="Group 5"/>
          <p:cNvGrpSpPr/>
          <p:nvPr/>
        </p:nvGrpSpPr>
        <p:grpSpPr>
          <a:xfrm>
            <a:off x="1028700" y="515928"/>
            <a:ext cx="12161801" cy="9255145"/>
            <a:chOff x="0" y="0"/>
            <a:chExt cx="13501167" cy="10274404"/>
          </a:xfrm>
        </p:grpSpPr>
        <p:sp>
          <p:nvSpPr>
            <p:cNvPr id="6" name="Freeform 6"/>
            <p:cNvSpPr/>
            <p:nvPr/>
          </p:nvSpPr>
          <p:spPr>
            <a:xfrm>
              <a:off x="0" y="0"/>
              <a:ext cx="13501168" cy="10274404"/>
            </a:xfrm>
            <a:custGeom>
              <a:avLst/>
              <a:gdLst/>
              <a:ahLst/>
              <a:cxnLst/>
              <a:rect l="l" t="t" r="r" b="b"/>
              <a:pathLst>
                <a:path w="13501168" h="10274404">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id="7" name="TextBox 7"/>
          <p:cNvSpPr txBox="1"/>
          <p:nvPr/>
        </p:nvSpPr>
        <p:spPr>
          <a:xfrm>
            <a:off x="1380602" y="688209"/>
            <a:ext cx="11457997" cy="7765441"/>
          </a:xfrm>
          <a:prstGeom prst="rect">
            <a:avLst/>
          </a:prstGeom>
        </p:spPr>
        <p:txBody>
          <a:bodyPr lIns="0" tIns="0" rIns="0" bIns="0" rtlCol="0" anchor="t">
            <a:spAutoFit/>
          </a:bodyPr>
          <a:lstStyle/>
          <a:p>
            <a:pPr algn="l">
              <a:lnSpc>
                <a:spcPts val="3295"/>
              </a:lnSpc>
            </a:pPr>
            <a:endParaRPr/>
          </a:p>
          <a:p>
            <a:pPr algn="l">
              <a:lnSpc>
                <a:spcPts val="3295"/>
              </a:lnSpc>
            </a:pPr>
            <a:r>
              <a:rPr lang="en-US" sz="2387" b="1">
                <a:solidFill>
                  <a:srgbClr val="02051A"/>
                </a:solidFill>
                <a:latin typeface="Montserrat Bold"/>
                <a:ea typeface="Montserrat Bold"/>
                <a:cs typeface="Montserrat Bold"/>
                <a:sym typeface="Montserrat Bold"/>
              </a:rPr>
              <a:t>CONTINUA SUJEITO AO PAGAMENTO:</a:t>
            </a: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3295"/>
              </a:lnSpc>
            </a:pPr>
            <a:r>
              <a:rPr lang="en-US" sz="2387" b="1">
                <a:solidFill>
                  <a:srgbClr val="02051A"/>
                </a:solidFill>
                <a:latin typeface="Montserrat Bold"/>
                <a:ea typeface="Montserrat Bold"/>
                <a:cs typeface="Montserrat Bold"/>
                <a:sym typeface="Montserrat Bold"/>
              </a:rPr>
              <a:t>•</a:t>
            </a:r>
            <a:r>
              <a:rPr lang="en-US" sz="2387" b="1" u="sng">
                <a:solidFill>
                  <a:srgbClr val="02051A"/>
                </a:solidFill>
                <a:latin typeface="Montserrat Bold"/>
                <a:ea typeface="Montserrat Bold"/>
                <a:cs typeface="Montserrat Bold"/>
                <a:sym typeface="Montserrat Bold"/>
              </a:rPr>
              <a:t> IOF</a:t>
            </a:r>
            <a:r>
              <a:rPr lang="en-US" sz="2387" b="1">
                <a:solidFill>
                  <a:srgbClr val="02051A"/>
                </a:solidFill>
                <a:latin typeface="Montserrat Bold"/>
                <a:ea typeface="Montserrat Bold"/>
                <a:cs typeface="Montserrat Bold"/>
                <a:sym typeface="Montserrat Bold"/>
              </a:rPr>
              <a:t> </a:t>
            </a:r>
          </a:p>
          <a:p>
            <a:pPr algn="l">
              <a:lnSpc>
                <a:spcPts val="3295"/>
              </a:lnSpc>
            </a:pPr>
            <a:r>
              <a:rPr lang="en-US" sz="2387" b="1">
                <a:solidFill>
                  <a:srgbClr val="02051A"/>
                </a:solidFill>
                <a:latin typeface="Montserrat Bold"/>
                <a:ea typeface="Montserrat Bold"/>
                <a:cs typeface="Montserrat Bold"/>
                <a:sym typeface="Montserrat Bold"/>
              </a:rPr>
              <a:t>• Impostos sobre a Importação e Exportação </a:t>
            </a:r>
          </a:p>
          <a:p>
            <a:pPr algn="l">
              <a:lnSpc>
                <a:spcPts val="3295"/>
              </a:lnSpc>
            </a:pPr>
            <a:r>
              <a:rPr lang="en-US" sz="2387" b="1" u="sng">
                <a:solidFill>
                  <a:srgbClr val="02051A"/>
                </a:solidFill>
                <a:latin typeface="Montserrat Bold"/>
                <a:ea typeface="Montserrat Bold"/>
                <a:cs typeface="Montserrat Bold"/>
                <a:sym typeface="Montserrat Bold"/>
              </a:rPr>
              <a:t>• Contribuição para o PIS/Pasep, Cofins e IPI incidentes na importação </a:t>
            </a:r>
          </a:p>
          <a:p>
            <a:pPr algn="l">
              <a:lnSpc>
                <a:spcPts val="3295"/>
              </a:lnSpc>
            </a:pPr>
            <a:r>
              <a:rPr lang="en-US" sz="2387" b="1">
                <a:solidFill>
                  <a:srgbClr val="02051A"/>
                </a:solidFill>
                <a:latin typeface="Montserrat Bold"/>
                <a:ea typeface="Montserrat Bold"/>
                <a:cs typeface="Montserrat Bold"/>
                <a:sym typeface="Montserrat Bold"/>
              </a:rPr>
              <a:t>• ITR </a:t>
            </a:r>
          </a:p>
          <a:p>
            <a:pPr algn="l">
              <a:lnSpc>
                <a:spcPts val="3295"/>
              </a:lnSpc>
            </a:pPr>
            <a:r>
              <a:rPr lang="en-US" sz="2387" b="1">
                <a:solidFill>
                  <a:srgbClr val="02051A"/>
                </a:solidFill>
                <a:latin typeface="Montserrat Bold"/>
                <a:ea typeface="Montserrat Bold"/>
                <a:cs typeface="Montserrat Bold"/>
                <a:sym typeface="Montserrat Bold"/>
              </a:rPr>
              <a:t>• Imposto de Renda, relativo aos rendimentos ou ganhos líquidos auferidos em aplicações de renda fixa ou variável, bem como relativo aos ganhos de capital auferidos na alienação de bens do ativo permanente, ou relativo aos pagamentos ou créditos efetuados pela pessoa jurídica a pessoas físicas </a:t>
            </a:r>
          </a:p>
          <a:p>
            <a:pPr algn="l">
              <a:lnSpc>
                <a:spcPts val="3295"/>
              </a:lnSpc>
            </a:pPr>
            <a:r>
              <a:rPr lang="en-US" sz="2387" b="1">
                <a:solidFill>
                  <a:srgbClr val="02051A"/>
                </a:solidFill>
                <a:latin typeface="Montserrat Bold"/>
                <a:ea typeface="Montserrat Bold"/>
                <a:cs typeface="Montserrat Bold"/>
                <a:sym typeface="Montserrat Bold"/>
              </a:rPr>
              <a:t>• FGTS </a:t>
            </a:r>
          </a:p>
          <a:p>
            <a:pPr algn="l">
              <a:lnSpc>
                <a:spcPts val="3295"/>
              </a:lnSpc>
            </a:pPr>
            <a:r>
              <a:rPr lang="en-US" sz="2387" b="1">
                <a:solidFill>
                  <a:srgbClr val="02051A"/>
                </a:solidFill>
                <a:latin typeface="Montserrat Bold"/>
                <a:ea typeface="Montserrat Bold"/>
                <a:cs typeface="Montserrat Bold"/>
                <a:sym typeface="Montserrat Bold"/>
              </a:rPr>
              <a:t>• Contribuição previdenciária relativa ao empregado </a:t>
            </a:r>
          </a:p>
          <a:p>
            <a:pPr algn="l">
              <a:lnSpc>
                <a:spcPts val="3295"/>
              </a:lnSpc>
            </a:pPr>
            <a:endParaRPr lang="en-US" sz="2387" b="1">
              <a:solidFill>
                <a:srgbClr val="02051A"/>
              </a:solidFill>
              <a:latin typeface="Montserrat Bold"/>
              <a:ea typeface="Montserrat Bold"/>
              <a:cs typeface="Montserrat Bold"/>
              <a:sym typeface="Montserrat Bold"/>
            </a:endParaRPr>
          </a:p>
          <a:p>
            <a:pPr algn="l">
              <a:lnSpc>
                <a:spcPts val="3295"/>
              </a:lnSpc>
            </a:pPr>
            <a:r>
              <a:rPr lang="en-US" sz="2387" b="1">
                <a:solidFill>
                  <a:srgbClr val="02051A"/>
                </a:solidFill>
                <a:latin typeface="Montserrat Bold"/>
                <a:ea typeface="Montserrat Bold"/>
                <a:cs typeface="Montserrat Bold"/>
                <a:sym typeface="Montserrat Bold"/>
              </a:rPr>
              <a:t>A opção pelo Simei também não é suficiente para dispensar a obrigatoriedade de reter IRPJ, CSLL, Contribuição para o PIS/Pasep e Cofins, conforme a legislação federal de regência desses tributos. </a:t>
            </a:r>
          </a:p>
          <a:p>
            <a:pPr algn="l">
              <a:lnSpc>
                <a:spcPts val="3295"/>
              </a:lnSpc>
            </a:pPr>
            <a:endParaRPr lang="en-US" sz="2387" b="1">
              <a:solidFill>
                <a:srgbClr val="02051A"/>
              </a:solidFill>
              <a:latin typeface="Montserrat Bold"/>
              <a:ea typeface="Montserrat Bold"/>
              <a:cs typeface="Montserrat Bold"/>
              <a:sym typeface="Montserrat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5993373" y="-5458262"/>
            <a:ext cx="10196686" cy="10196686"/>
          </a:xfrm>
          <a:custGeom>
            <a:avLst/>
            <a:gdLst/>
            <a:ahLst/>
            <a:cxnLst/>
            <a:rect l="l" t="t" r="r" b="b"/>
            <a:pathLst>
              <a:path w="10196686" h="10196686">
                <a:moveTo>
                  <a:pt x="0" y="0"/>
                </a:moveTo>
                <a:lnTo>
                  <a:pt x="10196686" y="0"/>
                </a:lnTo>
                <a:lnTo>
                  <a:pt x="10196686" y="10196685"/>
                </a:lnTo>
                <a:lnTo>
                  <a:pt x="0" y="10196685"/>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4697329" y="6667836"/>
            <a:ext cx="8414387" cy="8414387"/>
          </a:xfrm>
          <a:custGeom>
            <a:avLst/>
            <a:gdLst/>
            <a:ahLst/>
            <a:cxnLst/>
            <a:rect l="l" t="t" r="r" b="b"/>
            <a:pathLst>
              <a:path w="8414387" h="8414387">
                <a:moveTo>
                  <a:pt x="0" y="0"/>
                </a:moveTo>
                <a:lnTo>
                  <a:pt x="8414387" y="0"/>
                </a:lnTo>
                <a:lnTo>
                  <a:pt x="8414387" y="8414387"/>
                </a:lnTo>
                <a:lnTo>
                  <a:pt x="0" y="8414387"/>
                </a:lnTo>
                <a:lnTo>
                  <a:pt x="0" y="0"/>
                </a:lnTo>
                <a:close/>
              </a:path>
            </a:pathLst>
          </a:custGeom>
          <a:blipFill>
            <a:blip r:embed="rId5">
              <a:alphaModFix amt="29000"/>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854419" y="304800"/>
            <a:ext cx="12591162" cy="723900"/>
          </a:xfrm>
          <a:prstGeom prst="rect">
            <a:avLst/>
          </a:prstGeom>
        </p:spPr>
        <p:txBody>
          <a:bodyPr lIns="0" tIns="0" rIns="0" bIns="0" rtlCol="0" anchor="t">
            <a:spAutoFit/>
          </a:bodyPr>
          <a:lstStyle/>
          <a:p>
            <a:pPr marL="0" lvl="0" indent="0" algn="l">
              <a:lnSpc>
                <a:spcPts val="5719"/>
              </a:lnSpc>
              <a:spcBef>
                <a:spcPct val="0"/>
              </a:spcBef>
            </a:pPr>
            <a:r>
              <a:rPr lang="en-US" sz="4766" b="1">
                <a:solidFill>
                  <a:srgbClr val="02051A"/>
                </a:solidFill>
                <a:latin typeface="Montserrat Bold"/>
                <a:ea typeface="Montserrat Bold"/>
                <a:cs typeface="Montserrat Bold"/>
                <a:sym typeface="Montserrat Bold"/>
              </a:rPr>
              <a:t>DISPENSA OBRIGAÇÕES ACESSÓRIAS </a:t>
            </a:r>
          </a:p>
        </p:txBody>
      </p:sp>
      <p:sp>
        <p:nvSpPr>
          <p:cNvPr id="6" name="TextBox 6"/>
          <p:cNvSpPr txBox="1"/>
          <p:nvPr/>
        </p:nvSpPr>
        <p:spPr>
          <a:xfrm>
            <a:off x="4034099" y="971550"/>
            <a:ext cx="12241492" cy="555076"/>
          </a:xfrm>
          <a:prstGeom prst="rect">
            <a:avLst/>
          </a:prstGeom>
        </p:spPr>
        <p:txBody>
          <a:bodyPr lIns="0" tIns="0" rIns="0" bIns="0" rtlCol="0" anchor="t">
            <a:spAutoFit/>
          </a:bodyPr>
          <a:lstStyle/>
          <a:p>
            <a:pPr marL="0" lvl="0" indent="0" algn="l">
              <a:lnSpc>
                <a:spcPts val="4519"/>
              </a:lnSpc>
              <a:spcBef>
                <a:spcPct val="0"/>
              </a:spcBef>
            </a:pPr>
            <a:r>
              <a:rPr lang="en-US" sz="3274" b="1">
                <a:solidFill>
                  <a:srgbClr val="02051A"/>
                </a:solidFill>
                <a:latin typeface="DM Sans Bold"/>
                <a:ea typeface="DM Sans Bold"/>
                <a:cs typeface="DM Sans Bold"/>
                <a:sym typeface="DM Sans Bold"/>
              </a:rPr>
              <a:t>Documentos Fiscais</a:t>
            </a:r>
          </a:p>
        </p:txBody>
      </p:sp>
      <p:sp>
        <p:nvSpPr>
          <p:cNvPr id="7" name="TextBox 7"/>
          <p:cNvSpPr txBox="1"/>
          <p:nvPr/>
        </p:nvSpPr>
        <p:spPr>
          <a:xfrm>
            <a:off x="3827326" y="1756749"/>
            <a:ext cx="11461832" cy="7318680"/>
          </a:xfrm>
          <a:prstGeom prst="rect">
            <a:avLst/>
          </a:prstGeom>
        </p:spPr>
        <p:txBody>
          <a:bodyPr lIns="0" tIns="0" rIns="0" bIns="0" rtlCol="0" anchor="t">
            <a:spAutoFit/>
          </a:bodyPr>
          <a:lstStyle/>
          <a:p>
            <a:pPr algn="l">
              <a:lnSpc>
                <a:spcPts val="2664"/>
              </a:lnSpc>
            </a:pPr>
            <a:r>
              <a:rPr lang="en-US" sz="1931">
                <a:solidFill>
                  <a:srgbClr val="575B68"/>
                </a:solidFill>
                <a:latin typeface="DM Sans"/>
                <a:ea typeface="DM Sans"/>
                <a:cs typeface="DM Sans"/>
                <a:sym typeface="DM Sans"/>
              </a:rPr>
              <a:t>Art. 106 - Resolução 140</a:t>
            </a:r>
          </a:p>
          <a:p>
            <a:pPr algn="l">
              <a:lnSpc>
                <a:spcPts val="2664"/>
              </a:lnSpc>
            </a:pPr>
            <a:r>
              <a:rPr lang="en-US" sz="1931">
                <a:solidFill>
                  <a:srgbClr val="575B68"/>
                </a:solidFill>
                <a:latin typeface="DM Sans"/>
                <a:ea typeface="DM Sans"/>
                <a:cs typeface="DM Sans"/>
                <a:sym typeface="DM Sans"/>
              </a:rPr>
              <a:t> Art. 106. O MEI: (Lei Complementar nº 123, de 2006, art. 26, §§ 1º e 6º, inciso II)</a:t>
            </a:r>
          </a:p>
          <a:p>
            <a:pPr algn="l">
              <a:lnSpc>
                <a:spcPts val="2664"/>
              </a:lnSpc>
            </a:pPr>
            <a:endParaRPr lang="en-US" sz="1931">
              <a:solidFill>
                <a:srgbClr val="575B68"/>
              </a:solidFill>
              <a:latin typeface="DM Sans"/>
              <a:ea typeface="DM Sans"/>
              <a:cs typeface="DM Sans"/>
              <a:sym typeface="DM Sans"/>
            </a:endParaRPr>
          </a:p>
          <a:p>
            <a:pPr algn="l">
              <a:lnSpc>
                <a:spcPts val="2664"/>
              </a:lnSpc>
            </a:pPr>
            <a:r>
              <a:rPr lang="en-US" sz="1931">
                <a:solidFill>
                  <a:srgbClr val="575B68"/>
                </a:solidFill>
                <a:latin typeface="DM Sans"/>
                <a:ea typeface="DM Sans"/>
                <a:cs typeface="DM Sans"/>
                <a:sym typeface="DM Sans"/>
              </a:rPr>
              <a:t> I - deverá comprovar a receita bruta mediante apresentação do Relatório Mensal de Receitas Brutas de que trata o Anexo X, que deverá ser preenchido até o dia 20 (vinte) do mês subsequente àquele em que houver sido auferida a receita bruta;</a:t>
            </a:r>
          </a:p>
          <a:p>
            <a:pPr algn="l">
              <a:lnSpc>
                <a:spcPts val="2664"/>
              </a:lnSpc>
            </a:pPr>
            <a:r>
              <a:rPr lang="en-US" sz="1931">
                <a:solidFill>
                  <a:srgbClr val="575B68"/>
                </a:solidFill>
                <a:latin typeface="DM Sans"/>
                <a:ea typeface="DM Sans"/>
                <a:cs typeface="DM Sans"/>
                <a:sym typeface="DM Sans"/>
              </a:rPr>
              <a:t> II - em relação ao documento fiscal previsto no art. 59:</a:t>
            </a:r>
          </a:p>
          <a:p>
            <a:pPr algn="l">
              <a:lnSpc>
                <a:spcPts val="2664"/>
              </a:lnSpc>
            </a:pPr>
            <a:endParaRPr lang="en-US" sz="1931">
              <a:solidFill>
                <a:srgbClr val="575B68"/>
              </a:solidFill>
              <a:latin typeface="DM Sans"/>
              <a:ea typeface="DM Sans"/>
              <a:cs typeface="DM Sans"/>
              <a:sym typeface="DM Sans"/>
            </a:endParaRPr>
          </a:p>
          <a:p>
            <a:pPr algn="l">
              <a:lnSpc>
                <a:spcPts val="2664"/>
              </a:lnSpc>
            </a:pPr>
            <a:r>
              <a:rPr lang="en-US" sz="1931">
                <a:solidFill>
                  <a:srgbClr val="575B68"/>
                </a:solidFill>
                <a:latin typeface="DM Sans"/>
                <a:ea typeface="DM Sans"/>
                <a:cs typeface="DM Sans"/>
                <a:sym typeface="DM Sans"/>
              </a:rPr>
              <a:t> </a:t>
            </a:r>
            <a:r>
              <a:rPr lang="en-US" sz="1931" b="1">
                <a:solidFill>
                  <a:srgbClr val="575B68"/>
                </a:solidFill>
                <a:latin typeface="DM Sans Bold"/>
                <a:ea typeface="DM Sans Bold"/>
                <a:cs typeface="DM Sans Bold"/>
                <a:sym typeface="DM Sans Bold"/>
              </a:rPr>
              <a:t>a) ficará dispensado da emissão:</a:t>
            </a:r>
          </a:p>
          <a:p>
            <a:pPr algn="l">
              <a:lnSpc>
                <a:spcPts val="2664"/>
              </a:lnSpc>
            </a:pPr>
            <a:endParaRPr lang="en-US" sz="1931" b="1">
              <a:solidFill>
                <a:srgbClr val="575B68"/>
              </a:solidFill>
              <a:latin typeface="DM Sans Bold"/>
              <a:ea typeface="DM Sans Bold"/>
              <a:cs typeface="DM Sans Bold"/>
              <a:sym typeface="DM Sans Bold"/>
            </a:endParaRPr>
          </a:p>
          <a:p>
            <a:pPr algn="l">
              <a:lnSpc>
                <a:spcPts val="2664"/>
              </a:lnSpc>
            </a:pPr>
            <a:r>
              <a:rPr lang="en-US" sz="1931">
                <a:solidFill>
                  <a:srgbClr val="575B68"/>
                </a:solidFill>
                <a:latin typeface="DM Sans"/>
                <a:ea typeface="DM Sans"/>
                <a:cs typeface="DM Sans"/>
                <a:sym typeface="DM Sans"/>
              </a:rPr>
              <a:t> 1. nas operações com venda de mercadorias ou prestações de serviços para consumidor final pessoa física; e</a:t>
            </a:r>
          </a:p>
          <a:p>
            <a:pPr algn="l">
              <a:lnSpc>
                <a:spcPts val="2664"/>
              </a:lnSpc>
            </a:pPr>
            <a:r>
              <a:rPr lang="en-US" sz="1931">
                <a:solidFill>
                  <a:srgbClr val="575B68"/>
                </a:solidFill>
                <a:latin typeface="DM Sans"/>
                <a:ea typeface="DM Sans"/>
                <a:cs typeface="DM Sans"/>
                <a:sym typeface="DM Sans"/>
              </a:rPr>
              <a:t> 2. nas operações com mercadorias para destinatário inscrito no CNPJ, quando o destinatário emitir nota fiscal de entrada; e</a:t>
            </a:r>
          </a:p>
          <a:p>
            <a:pPr algn="l">
              <a:lnSpc>
                <a:spcPts val="2664"/>
              </a:lnSpc>
            </a:pPr>
            <a:endParaRPr lang="en-US" sz="1931">
              <a:solidFill>
                <a:srgbClr val="575B68"/>
              </a:solidFill>
              <a:latin typeface="DM Sans"/>
              <a:ea typeface="DM Sans"/>
              <a:cs typeface="DM Sans"/>
              <a:sym typeface="DM Sans"/>
            </a:endParaRPr>
          </a:p>
          <a:p>
            <a:pPr algn="l">
              <a:lnSpc>
                <a:spcPts val="2664"/>
              </a:lnSpc>
            </a:pPr>
            <a:r>
              <a:rPr lang="en-US" sz="1931" b="1">
                <a:solidFill>
                  <a:srgbClr val="575B68"/>
                </a:solidFill>
                <a:latin typeface="DM Sans Bold"/>
                <a:ea typeface="DM Sans Bold"/>
                <a:cs typeface="DM Sans Bold"/>
                <a:sym typeface="DM Sans Bold"/>
              </a:rPr>
              <a:t> b) ficará obrigado à sua emissão:</a:t>
            </a:r>
          </a:p>
          <a:p>
            <a:pPr algn="l">
              <a:lnSpc>
                <a:spcPts val="2664"/>
              </a:lnSpc>
            </a:pPr>
            <a:endParaRPr lang="en-US" sz="1931" b="1">
              <a:solidFill>
                <a:srgbClr val="575B68"/>
              </a:solidFill>
              <a:latin typeface="DM Sans Bold"/>
              <a:ea typeface="DM Sans Bold"/>
              <a:cs typeface="DM Sans Bold"/>
              <a:sym typeface="DM Sans Bold"/>
            </a:endParaRPr>
          </a:p>
          <a:p>
            <a:pPr algn="l">
              <a:lnSpc>
                <a:spcPts val="2664"/>
              </a:lnSpc>
            </a:pPr>
            <a:r>
              <a:rPr lang="en-US" sz="1931" b="1">
                <a:solidFill>
                  <a:srgbClr val="575B68"/>
                </a:solidFill>
                <a:latin typeface="DM Sans Bold"/>
                <a:ea typeface="DM Sans Bold"/>
                <a:cs typeface="DM Sans Bold"/>
                <a:sym typeface="DM Sans Bold"/>
              </a:rPr>
              <a:t> 1. nas prestações de serviços para tomador inscrito no CNPJ; e</a:t>
            </a:r>
          </a:p>
          <a:p>
            <a:pPr algn="l">
              <a:lnSpc>
                <a:spcPts val="2664"/>
              </a:lnSpc>
            </a:pPr>
            <a:r>
              <a:rPr lang="en-US" sz="1931" b="1">
                <a:solidFill>
                  <a:srgbClr val="575B68"/>
                </a:solidFill>
                <a:latin typeface="DM Sans Bold"/>
                <a:ea typeface="DM Sans Bold"/>
                <a:cs typeface="DM Sans Bold"/>
                <a:sym typeface="DM Sans Bold"/>
              </a:rPr>
              <a:t> 2. nas operações com mercadorias para destinatário inscrito no CNPJ, quando o destinatário não emitir nota fiscal de entrada.</a:t>
            </a:r>
          </a:p>
          <a:p>
            <a:pPr algn="l">
              <a:lnSpc>
                <a:spcPts val="2664"/>
              </a:lnSpc>
            </a:pPr>
            <a:endParaRPr lang="en-US" sz="1931" b="1">
              <a:solidFill>
                <a:srgbClr val="575B68"/>
              </a:solidFill>
              <a:latin typeface="DM Sans Bold"/>
              <a:ea typeface="DM Sans Bold"/>
              <a:cs typeface="DM Sans Bold"/>
              <a:sym typeface="DM Sans Bold"/>
            </a:endParaRPr>
          </a:p>
          <a:p>
            <a:pPr marL="0" lvl="0" indent="0" algn="l">
              <a:lnSpc>
                <a:spcPts val="2664"/>
              </a:lnSpc>
              <a:spcBef>
                <a:spcPct val="0"/>
              </a:spcBef>
            </a:pPr>
            <a:endParaRPr lang="en-US" sz="1931" b="1">
              <a:solidFill>
                <a:srgbClr val="575B68"/>
              </a:solidFill>
              <a:latin typeface="DM Sans Bold"/>
              <a:ea typeface="DM Sans Bold"/>
              <a:cs typeface="DM Sans Bold"/>
              <a:sym typeface="DM San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5993373" y="-5458262"/>
            <a:ext cx="10196686" cy="10196686"/>
          </a:xfrm>
          <a:custGeom>
            <a:avLst/>
            <a:gdLst/>
            <a:ahLst/>
            <a:cxnLst/>
            <a:rect l="l" t="t" r="r" b="b"/>
            <a:pathLst>
              <a:path w="10196686" h="10196686">
                <a:moveTo>
                  <a:pt x="0" y="0"/>
                </a:moveTo>
                <a:lnTo>
                  <a:pt x="10196686" y="0"/>
                </a:lnTo>
                <a:lnTo>
                  <a:pt x="10196686" y="10196685"/>
                </a:lnTo>
                <a:lnTo>
                  <a:pt x="0" y="10196685"/>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4697329" y="6667836"/>
            <a:ext cx="8414387" cy="8414387"/>
          </a:xfrm>
          <a:custGeom>
            <a:avLst/>
            <a:gdLst/>
            <a:ahLst/>
            <a:cxnLst/>
            <a:rect l="l" t="t" r="r" b="b"/>
            <a:pathLst>
              <a:path w="8414387" h="8414387">
                <a:moveTo>
                  <a:pt x="0" y="0"/>
                </a:moveTo>
                <a:lnTo>
                  <a:pt x="8414387" y="0"/>
                </a:lnTo>
                <a:lnTo>
                  <a:pt x="8414387" y="8414387"/>
                </a:lnTo>
                <a:lnTo>
                  <a:pt x="0" y="8414387"/>
                </a:lnTo>
                <a:lnTo>
                  <a:pt x="0" y="0"/>
                </a:lnTo>
                <a:close/>
              </a:path>
            </a:pathLst>
          </a:custGeom>
          <a:blipFill>
            <a:blip r:embed="rId5">
              <a:alphaModFix amt="29000"/>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446520" y="1756749"/>
            <a:ext cx="11461832" cy="7318680"/>
          </a:xfrm>
          <a:prstGeom prst="rect">
            <a:avLst/>
          </a:prstGeom>
        </p:spPr>
        <p:txBody>
          <a:bodyPr lIns="0" tIns="0" rIns="0" bIns="0" rtlCol="0" anchor="t">
            <a:spAutoFit/>
          </a:bodyPr>
          <a:lstStyle/>
          <a:p>
            <a:pPr algn="l">
              <a:lnSpc>
                <a:spcPts val="2664"/>
              </a:lnSpc>
            </a:pPr>
            <a:r>
              <a:rPr lang="en-US" sz="1931">
                <a:solidFill>
                  <a:srgbClr val="575B68"/>
                </a:solidFill>
                <a:latin typeface="DM Sans"/>
                <a:ea typeface="DM Sans"/>
                <a:cs typeface="DM Sans"/>
                <a:sym typeface="DM Sans"/>
              </a:rPr>
              <a:t>Art. 106 - Resolução 140</a:t>
            </a:r>
          </a:p>
          <a:p>
            <a:pPr algn="l">
              <a:lnSpc>
                <a:spcPts val="2664"/>
              </a:lnSpc>
            </a:pPr>
            <a:r>
              <a:rPr lang="en-US" sz="1931">
                <a:solidFill>
                  <a:srgbClr val="575B68"/>
                </a:solidFill>
                <a:latin typeface="DM Sans"/>
                <a:ea typeface="DM Sans"/>
                <a:cs typeface="DM Sans"/>
                <a:sym typeface="DM Sans"/>
              </a:rPr>
              <a:t> Art. 106. O MEI: (Lei Complementar nº 123, de 2006, art. 26, §§ 1º e 6º, inciso II)</a:t>
            </a:r>
          </a:p>
          <a:p>
            <a:pPr algn="l">
              <a:lnSpc>
                <a:spcPts val="2664"/>
              </a:lnSpc>
            </a:pPr>
            <a:endParaRPr lang="en-US" sz="1931">
              <a:solidFill>
                <a:srgbClr val="575B68"/>
              </a:solidFill>
              <a:latin typeface="DM Sans"/>
              <a:ea typeface="DM Sans"/>
              <a:cs typeface="DM Sans"/>
              <a:sym typeface="DM Sans"/>
            </a:endParaRPr>
          </a:p>
          <a:p>
            <a:pPr algn="l">
              <a:lnSpc>
                <a:spcPts val="2664"/>
              </a:lnSpc>
            </a:pPr>
            <a:r>
              <a:rPr lang="en-US" sz="1931">
                <a:solidFill>
                  <a:srgbClr val="575B68"/>
                </a:solidFill>
                <a:latin typeface="DM Sans"/>
                <a:ea typeface="DM Sans"/>
                <a:cs typeface="DM Sans"/>
                <a:sym typeface="DM Sans"/>
              </a:rPr>
              <a:t> I - deverá comprovar a receita bruta mediante apresentação do Relatório Mensal de Receitas Brutas de que trata o Anexo X, que deverá ser preenchido até o dia 20 (vinte) do mês subsequente àquele em que houver sido auferida a receita bruta;</a:t>
            </a:r>
          </a:p>
          <a:p>
            <a:pPr algn="l">
              <a:lnSpc>
                <a:spcPts val="2664"/>
              </a:lnSpc>
            </a:pPr>
            <a:r>
              <a:rPr lang="en-US" sz="1931">
                <a:solidFill>
                  <a:srgbClr val="575B68"/>
                </a:solidFill>
                <a:latin typeface="DM Sans"/>
                <a:ea typeface="DM Sans"/>
                <a:cs typeface="DM Sans"/>
                <a:sym typeface="DM Sans"/>
              </a:rPr>
              <a:t> II - em relação ao documento fiscal previsto no art. 59:</a:t>
            </a:r>
          </a:p>
          <a:p>
            <a:pPr algn="l">
              <a:lnSpc>
                <a:spcPts val="2664"/>
              </a:lnSpc>
            </a:pPr>
            <a:endParaRPr lang="en-US" sz="1931">
              <a:solidFill>
                <a:srgbClr val="575B68"/>
              </a:solidFill>
              <a:latin typeface="DM Sans"/>
              <a:ea typeface="DM Sans"/>
              <a:cs typeface="DM Sans"/>
              <a:sym typeface="DM Sans"/>
            </a:endParaRPr>
          </a:p>
          <a:p>
            <a:pPr algn="l">
              <a:lnSpc>
                <a:spcPts val="2664"/>
              </a:lnSpc>
            </a:pPr>
            <a:r>
              <a:rPr lang="en-US" sz="1931">
                <a:solidFill>
                  <a:srgbClr val="575B68"/>
                </a:solidFill>
                <a:latin typeface="DM Sans"/>
                <a:ea typeface="DM Sans"/>
                <a:cs typeface="DM Sans"/>
                <a:sym typeface="DM Sans"/>
              </a:rPr>
              <a:t> </a:t>
            </a:r>
            <a:r>
              <a:rPr lang="en-US" sz="1931" b="1">
                <a:solidFill>
                  <a:srgbClr val="575B68"/>
                </a:solidFill>
                <a:latin typeface="DM Sans Bold"/>
                <a:ea typeface="DM Sans Bold"/>
                <a:cs typeface="DM Sans Bold"/>
                <a:sym typeface="DM Sans Bold"/>
              </a:rPr>
              <a:t>a) ficará dispensado da emissão:</a:t>
            </a:r>
          </a:p>
          <a:p>
            <a:pPr algn="l">
              <a:lnSpc>
                <a:spcPts val="2664"/>
              </a:lnSpc>
            </a:pPr>
            <a:endParaRPr lang="en-US" sz="1931" b="1">
              <a:solidFill>
                <a:srgbClr val="575B68"/>
              </a:solidFill>
              <a:latin typeface="DM Sans Bold"/>
              <a:ea typeface="DM Sans Bold"/>
              <a:cs typeface="DM Sans Bold"/>
              <a:sym typeface="DM Sans Bold"/>
            </a:endParaRPr>
          </a:p>
          <a:p>
            <a:pPr algn="l">
              <a:lnSpc>
                <a:spcPts val="2664"/>
              </a:lnSpc>
            </a:pPr>
            <a:r>
              <a:rPr lang="en-US" sz="1931">
                <a:solidFill>
                  <a:srgbClr val="575B68"/>
                </a:solidFill>
                <a:latin typeface="DM Sans"/>
                <a:ea typeface="DM Sans"/>
                <a:cs typeface="DM Sans"/>
                <a:sym typeface="DM Sans"/>
              </a:rPr>
              <a:t> 1. nas operações com venda de mercadorias ou prestações de serviços para consumidor final pessoa física; e</a:t>
            </a:r>
          </a:p>
          <a:p>
            <a:pPr algn="l">
              <a:lnSpc>
                <a:spcPts val="2664"/>
              </a:lnSpc>
            </a:pPr>
            <a:r>
              <a:rPr lang="en-US" sz="1931">
                <a:solidFill>
                  <a:srgbClr val="575B68"/>
                </a:solidFill>
                <a:latin typeface="DM Sans"/>
                <a:ea typeface="DM Sans"/>
                <a:cs typeface="DM Sans"/>
                <a:sym typeface="DM Sans"/>
              </a:rPr>
              <a:t> 2. nas operações com mercadorias para destinatário inscrito no CNPJ, quando o destinatário emitir nota fiscal de entrada; e</a:t>
            </a:r>
          </a:p>
          <a:p>
            <a:pPr algn="l">
              <a:lnSpc>
                <a:spcPts val="2664"/>
              </a:lnSpc>
            </a:pPr>
            <a:endParaRPr lang="en-US" sz="1931">
              <a:solidFill>
                <a:srgbClr val="575B68"/>
              </a:solidFill>
              <a:latin typeface="DM Sans"/>
              <a:ea typeface="DM Sans"/>
              <a:cs typeface="DM Sans"/>
              <a:sym typeface="DM Sans"/>
            </a:endParaRPr>
          </a:p>
          <a:p>
            <a:pPr algn="l">
              <a:lnSpc>
                <a:spcPts val="2664"/>
              </a:lnSpc>
            </a:pPr>
            <a:r>
              <a:rPr lang="en-US" sz="1931" b="1">
                <a:solidFill>
                  <a:srgbClr val="575B68"/>
                </a:solidFill>
                <a:latin typeface="DM Sans Bold"/>
                <a:ea typeface="DM Sans Bold"/>
                <a:cs typeface="DM Sans Bold"/>
                <a:sym typeface="DM Sans Bold"/>
              </a:rPr>
              <a:t> b) ficará obrigado à sua emissão:</a:t>
            </a:r>
          </a:p>
          <a:p>
            <a:pPr algn="l">
              <a:lnSpc>
                <a:spcPts val="2664"/>
              </a:lnSpc>
            </a:pPr>
            <a:endParaRPr lang="en-US" sz="1931" b="1">
              <a:solidFill>
                <a:srgbClr val="575B68"/>
              </a:solidFill>
              <a:latin typeface="DM Sans Bold"/>
              <a:ea typeface="DM Sans Bold"/>
              <a:cs typeface="DM Sans Bold"/>
              <a:sym typeface="DM Sans Bold"/>
            </a:endParaRPr>
          </a:p>
          <a:p>
            <a:pPr algn="l">
              <a:lnSpc>
                <a:spcPts val="2664"/>
              </a:lnSpc>
            </a:pPr>
            <a:r>
              <a:rPr lang="en-US" sz="1931" b="1">
                <a:solidFill>
                  <a:srgbClr val="575B68"/>
                </a:solidFill>
                <a:latin typeface="DM Sans Bold"/>
                <a:ea typeface="DM Sans Bold"/>
                <a:cs typeface="DM Sans Bold"/>
                <a:sym typeface="DM Sans Bold"/>
              </a:rPr>
              <a:t> 1. nas prestações de serviços para tomador inscrito no CNPJ; e</a:t>
            </a:r>
          </a:p>
          <a:p>
            <a:pPr algn="l">
              <a:lnSpc>
                <a:spcPts val="2664"/>
              </a:lnSpc>
            </a:pPr>
            <a:r>
              <a:rPr lang="en-US" sz="1931" b="1">
                <a:solidFill>
                  <a:srgbClr val="575B68"/>
                </a:solidFill>
                <a:latin typeface="DM Sans Bold"/>
                <a:ea typeface="DM Sans Bold"/>
                <a:cs typeface="DM Sans Bold"/>
                <a:sym typeface="DM Sans Bold"/>
              </a:rPr>
              <a:t> 2. nas operações com mercadorias para destinatário inscrito no CNPJ, quando o destinatário não emitir nota fiscal de entrada.</a:t>
            </a:r>
          </a:p>
          <a:p>
            <a:pPr algn="l">
              <a:lnSpc>
                <a:spcPts val="2664"/>
              </a:lnSpc>
            </a:pPr>
            <a:endParaRPr lang="en-US" sz="1931" b="1">
              <a:solidFill>
                <a:srgbClr val="575B68"/>
              </a:solidFill>
              <a:latin typeface="DM Sans Bold"/>
              <a:ea typeface="DM Sans Bold"/>
              <a:cs typeface="DM Sans Bold"/>
              <a:sym typeface="DM Sans Bold"/>
            </a:endParaRPr>
          </a:p>
          <a:p>
            <a:pPr marL="0" lvl="0" indent="0" algn="l">
              <a:lnSpc>
                <a:spcPts val="2664"/>
              </a:lnSpc>
              <a:spcBef>
                <a:spcPct val="0"/>
              </a:spcBef>
            </a:pPr>
            <a:endParaRPr lang="en-US" sz="1931" b="1">
              <a:solidFill>
                <a:srgbClr val="575B68"/>
              </a:solidFill>
              <a:latin typeface="DM Sans Bold"/>
              <a:ea typeface="DM Sans Bold"/>
              <a:cs typeface="DM Sans Bold"/>
              <a:sym typeface="DM Sans Bold"/>
            </a:endParaRPr>
          </a:p>
        </p:txBody>
      </p:sp>
      <p:sp>
        <p:nvSpPr>
          <p:cNvPr id="6" name="Freeform 6"/>
          <p:cNvSpPr/>
          <p:nvPr/>
        </p:nvSpPr>
        <p:spPr>
          <a:xfrm>
            <a:off x="14123921" y="4118612"/>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4854419" y="304800"/>
            <a:ext cx="12591162" cy="723900"/>
          </a:xfrm>
          <a:prstGeom prst="rect">
            <a:avLst/>
          </a:prstGeom>
        </p:spPr>
        <p:txBody>
          <a:bodyPr lIns="0" tIns="0" rIns="0" bIns="0" rtlCol="0" anchor="t">
            <a:spAutoFit/>
          </a:bodyPr>
          <a:lstStyle/>
          <a:p>
            <a:pPr marL="0" lvl="0" indent="0" algn="l">
              <a:lnSpc>
                <a:spcPts val="5719"/>
              </a:lnSpc>
              <a:spcBef>
                <a:spcPct val="0"/>
              </a:spcBef>
            </a:pPr>
            <a:r>
              <a:rPr lang="en-US" sz="4766" b="1">
                <a:solidFill>
                  <a:srgbClr val="02051A"/>
                </a:solidFill>
                <a:latin typeface="Montserrat Bold"/>
                <a:ea typeface="Montserrat Bold"/>
                <a:cs typeface="Montserrat Bold"/>
                <a:sym typeface="Montserrat Bold"/>
              </a:rPr>
              <a:t>DISPENSA OBRIGAÇÕES ACESSÓRIAS </a:t>
            </a:r>
          </a:p>
        </p:txBody>
      </p:sp>
      <p:sp>
        <p:nvSpPr>
          <p:cNvPr id="8" name="TextBox 8"/>
          <p:cNvSpPr txBox="1"/>
          <p:nvPr/>
        </p:nvSpPr>
        <p:spPr>
          <a:xfrm>
            <a:off x="4034099" y="971550"/>
            <a:ext cx="12241492" cy="555076"/>
          </a:xfrm>
          <a:prstGeom prst="rect">
            <a:avLst/>
          </a:prstGeom>
        </p:spPr>
        <p:txBody>
          <a:bodyPr lIns="0" tIns="0" rIns="0" bIns="0" rtlCol="0" anchor="t">
            <a:spAutoFit/>
          </a:bodyPr>
          <a:lstStyle/>
          <a:p>
            <a:pPr marL="0" lvl="0" indent="0" algn="l">
              <a:lnSpc>
                <a:spcPts val="4519"/>
              </a:lnSpc>
              <a:spcBef>
                <a:spcPct val="0"/>
              </a:spcBef>
            </a:pPr>
            <a:r>
              <a:rPr lang="en-US" sz="3274" b="1">
                <a:solidFill>
                  <a:srgbClr val="02051A"/>
                </a:solidFill>
                <a:latin typeface="DM Sans Bold"/>
                <a:ea typeface="DM Sans Bold"/>
                <a:cs typeface="DM Sans Bold"/>
                <a:sym typeface="DM Sans Bold"/>
              </a:rPr>
              <a:t>Documentos Fiscais</a:t>
            </a:r>
          </a:p>
        </p:txBody>
      </p:sp>
      <p:sp>
        <p:nvSpPr>
          <p:cNvPr id="9" name="TextBox 9"/>
          <p:cNvSpPr txBox="1"/>
          <p:nvPr/>
        </p:nvSpPr>
        <p:spPr>
          <a:xfrm>
            <a:off x="14329264" y="4931925"/>
            <a:ext cx="3426366" cy="2571750"/>
          </a:xfrm>
          <a:prstGeom prst="rect">
            <a:avLst/>
          </a:prstGeom>
        </p:spPr>
        <p:txBody>
          <a:bodyPr lIns="0" tIns="0" rIns="0" bIns="0" rtlCol="0" anchor="t">
            <a:spAutoFit/>
          </a:bodyPr>
          <a:lstStyle/>
          <a:p>
            <a:pPr algn="l">
              <a:lnSpc>
                <a:spcPts val="2275"/>
              </a:lnSpc>
            </a:pPr>
            <a:r>
              <a:rPr lang="en-US" sz="1895" b="1">
                <a:solidFill>
                  <a:srgbClr val="02051A"/>
                </a:solidFill>
                <a:latin typeface="Montserrat Bold"/>
                <a:ea typeface="Montserrat Bold"/>
                <a:cs typeface="Montserrat Bold"/>
                <a:sym typeface="Montserrat Bold"/>
              </a:rPr>
              <a:t>O MEIS SERÃO OBRIGADOS A EMITIR NOTA FISCAL PARA TODAS AS SUAS OPERAÇÕES, INCLUSIVE PARA PESSOAS FÍSICAS, A PARTIR DE 2027.</a:t>
            </a:r>
          </a:p>
          <a:p>
            <a:pPr algn="l">
              <a:lnSpc>
                <a:spcPts val="2275"/>
              </a:lnSpc>
            </a:pPr>
            <a:endParaRPr lang="en-US" sz="1895" b="1">
              <a:solidFill>
                <a:srgbClr val="02051A"/>
              </a:solidFill>
              <a:latin typeface="Montserrat Bold"/>
              <a:ea typeface="Montserrat Bold"/>
              <a:cs typeface="Montserrat Bold"/>
              <a:sym typeface="Montserrat Bold"/>
            </a:endParaRPr>
          </a:p>
          <a:p>
            <a:pPr algn="l">
              <a:lnSpc>
                <a:spcPts val="2275"/>
              </a:lnSpc>
              <a:spcBef>
                <a:spcPct val="0"/>
              </a:spcBef>
            </a:pPr>
            <a:r>
              <a:rPr lang="en-US" sz="1895" b="1">
                <a:solidFill>
                  <a:srgbClr val="02051A"/>
                </a:solidFill>
                <a:latin typeface="Montserrat Bold"/>
                <a:ea typeface="Montserrat Bold"/>
                <a:cs typeface="Montserrat Bold"/>
                <a:sym typeface="Montserrat Bold"/>
              </a:rPr>
              <a:t>LC 214/2025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5993373" y="-5458262"/>
            <a:ext cx="10196686" cy="10196686"/>
          </a:xfrm>
          <a:custGeom>
            <a:avLst/>
            <a:gdLst/>
            <a:ahLst/>
            <a:cxnLst/>
            <a:rect l="l" t="t" r="r" b="b"/>
            <a:pathLst>
              <a:path w="10196686" h="10196686">
                <a:moveTo>
                  <a:pt x="0" y="0"/>
                </a:moveTo>
                <a:lnTo>
                  <a:pt x="10196686" y="0"/>
                </a:lnTo>
                <a:lnTo>
                  <a:pt x="10196686" y="10196685"/>
                </a:lnTo>
                <a:lnTo>
                  <a:pt x="0" y="10196685"/>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4697329" y="6667836"/>
            <a:ext cx="8414387" cy="8414387"/>
          </a:xfrm>
          <a:custGeom>
            <a:avLst/>
            <a:gdLst/>
            <a:ahLst/>
            <a:cxnLst/>
            <a:rect l="l" t="t" r="r" b="b"/>
            <a:pathLst>
              <a:path w="8414387" h="8414387">
                <a:moveTo>
                  <a:pt x="0" y="0"/>
                </a:moveTo>
                <a:lnTo>
                  <a:pt x="8414387" y="0"/>
                </a:lnTo>
                <a:lnTo>
                  <a:pt x="8414387" y="8414387"/>
                </a:lnTo>
                <a:lnTo>
                  <a:pt x="0" y="8414387"/>
                </a:lnTo>
                <a:lnTo>
                  <a:pt x="0" y="0"/>
                </a:lnTo>
                <a:close/>
              </a:path>
            </a:pathLst>
          </a:custGeom>
          <a:blipFill>
            <a:blip r:embed="rId5">
              <a:alphaModFix amt="29000"/>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854419" y="304800"/>
            <a:ext cx="12591162" cy="723900"/>
          </a:xfrm>
          <a:prstGeom prst="rect">
            <a:avLst/>
          </a:prstGeom>
        </p:spPr>
        <p:txBody>
          <a:bodyPr lIns="0" tIns="0" rIns="0" bIns="0" rtlCol="0" anchor="t">
            <a:spAutoFit/>
          </a:bodyPr>
          <a:lstStyle/>
          <a:p>
            <a:pPr marL="0" lvl="0" indent="0" algn="l">
              <a:lnSpc>
                <a:spcPts val="5719"/>
              </a:lnSpc>
              <a:spcBef>
                <a:spcPct val="0"/>
              </a:spcBef>
            </a:pPr>
            <a:r>
              <a:rPr lang="en-US" sz="4766" b="1">
                <a:solidFill>
                  <a:srgbClr val="02051A"/>
                </a:solidFill>
                <a:latin typeface="Montserrat Bold"/>
                <a:ea typeface="Montserrat Bold"/>
                <a:cs typeface="Montserrat Bold"/>
                <a:sym typeface="Montserrat Bold"/>
              </a:rPr>
              <a:t>DISPENSA OBRIGAÇÕES ACESSÓRIAS </a:t>
            </a:r>
          </a:p>
        </p:txBody>
      </p:sp>
      <p:sp>
        <p:nvSpPr>
          <p:cNvPr id="6" name="TextBox 6"/>
          <p:cNvSpPr txBox="1"/>
          <p:nvPr/>
        </p:nvSpPr>
        <p:spPr>
          <a:xfrm>
            <a:off x="4034099" y="971550"/>
            <a:ext cx="12241492" cy="555076"/>
          </a:xfrm>
          <a:prstGeom prst="rect">
            <a:avLst/>
          </a:prstGeom>
        </p:spPr>
        <p:txBody>
          <a:bodyPr lIns="0" tIns="0" rIns="0" bIns="0" rtlCol="0" anchor="t">
            <a:spAutoFit/>
          </a:bodyPr>
          <a:lstStyle/>
          <a:p>
            <a:pPr marL="0" lvl="0" indent="0" algn="l">
              <a:lnSpc>
                <a:spcPts val="4519"/>
              </a:lnSpc>
              <a:spcBef>
                <a:spcPct val="0"/>
              </a:spcBef>
            </a:pPr>
            <a:r>
              <a:rPr lang="en-US" sz="3274" b="1">
                <a:solidFill>
                  <a:srgbClr val="02051A"/>
                </a:solidFill>
                <a:latin typeface="DM Sans Bold"/>
                <a:ea typeface="DM Sans Bold"/>
                <a:cs typeface="DM Sans Bold"/>
                <a:sym typeface="DM Sans Bold"/>
              </a:rPr>
              <a:t>Documentos Fiscais</a:t>
            </a:r>
          </a:p>
        </p:txBody>
      </p:sp>
      <p:sp>
        <p:nvSpPr>
          <p:cNvPr id="7" name="TextBox 7"/>
          <p:cNvSpPr txBox="1"/>
          <p:nvPr/>
        </p:nvSpPr>
        <p:spPr>
          <a:xfrm>
            <a:off x="3815490" y="8130433"/>
            <a:ext cx="12460101" cy="1127867"/>
          </a:xfrm>
          <a:prstGeom prst="rect">
            <a:avLst/>
          </a:prstGeom>
        </p:spPr>
        <p:txBody>
          <a:bodyPr lIns="0" tIns="0" rIns="0" bIns="0" rtlCol="0" anchor="t">
            <a:spAutoFit/>
          </a:bodyPr>
          <a:lstStyle/>
          <a:p>
            <a:pPr marL="0" lvl="0" indent="0" algn="l">
              <a:lnSpc>
                <a:spcPts val="4519"/>
              </a:lnSpc>
              <a:spcBef>
                <a:spcPct val="0"/>
              </a:spcBef>
            </a:pPr>
            <a:r>
              <a:rPr lang="en-US" sz="3274" b="1">
                <a:solidFill>
                  <a:srgbClr val="02051A"/>
                </a:solidFill>
                <a:latin typeface="DM Sans Bold"/>
                <a:ea typeface="DM Sans Bold"/>
                <a:cs typeface="DM Sans Bold"/>
                <a:sym typeface="DM Sans Bold"/>
              </a:rPr>
              <a:t>Alvará de Funcionamento x Normas de Segurança Social (Postura, Ambiental, Vigilência, Bombeiros, etc...)</a:t>
            </a:r>
          </a:p>
        </p:txBody>
      </p:sp>
      <p:sp>
        <p:nvSpPr>
          <p:cNvPr id="8" name="TextBox 8"/>
          <p:cNvSpPr txBox="1"/>
          <p:nvPr/>
        </p:nvSpPr>
        <p:spPr>
          <a:xfrm>
            <a:off x="4034099" y="1733736"/>
            <a:ext cx="11461832" cy="6728130"/>
          </a:xfrm>
          <a:prstGeom prst="rect">
            <a:avLst/>
          </a:prstGeom>
        </p:spPr>
        <p:txBody>
          <a:bodyPr lIns="0" tIns="0" rIns="0" bIns="0" rtlCol="0" anchor="t">
            <a:spAutoFit/>
          </a:bodyPr>
          <a:lstStyle/>
          <a:p>
            <a:pPr algn="l">
              <a:lnSpc>
                <a:spcPts val="2664"/>
              </a:lnSpc>
            </a:pPr>
            <a:r>
              <a:rPr lang="en-US" sz="1931">
                <a:solidFill>
                  <a:srgbClr val="575B68"/>
                </a:solidFill>
                <a:latin typeface="DM Sans"/>
                <a:ea typeface="DM Sans"/>
                <a:cs typeface="DM Sans"/>
                <a:sym typeface="DM Sans"/>
              </a:rPr>
              <a:t>Art. 106 - Resolução 140</a:t>
            </a:r>
          </a:p>
          <a:p>
            <a:pPr algn="l">
              <a:lnSpc>
                <a:spcPts val="2664"/>
              </a:lnSpc>
            </a:pPr>
            <a:endParaRPr lang="en-US" sz="1931">
              <a:solidFill>
                <a:srgbClr val="575B68"/>
              </a:solidFill>
              <a:latin typeface="DM Sans"/>
              <a:ea typeface="DM Sans"/>
              <a:cs typeface="DM Sans"/>
              <a:sym typeface="DM Sans"/>
            </a:endParaRPr>
          </a:p>
          <a:p>
            <a:pPr algn="l">
              <a:lnSpc>
                <a:spcPts val="2664"/>
              </a:lnSpc>
            </a:pPr>
            <a:r>
              <a:rPr lang="en-US" sz="1931">
                <a:solidFill>
                  <a:srgbClr val="575B68"/>
                </a:solidFill>
                <a:latin typeface="DM Sans"/>
                <a:ea typeface="DM Sans"/>
                <a:cs typeface="DM Sans"/>
                <a:sym typeface="DM Sans"/>
              </a:rPr>
              <a:t> § 1º O MEI fica dispensado: (Lei Complementar nº 123, de 2006, art. 2º, inciso I e § 6º; art. 26, §§ 1º, 2º, 5º e 15)     </a:t>
            </a:r>
            <a:r>
              <a:rPr lang="en-US" sz="1931" u="sng">
                <a:solidFill>
                  <a:srgbClr val="575B68"/>
                </a:solidFill>
                <a:latin typeface="DM Sans"/>
                <a:ea typeface="DM Sans"/>
                <a:cs typeface="DM Sans"/>
                <a:sym typeface="DM Sans"/>
                <a:hlinkClick r:id="rId7" tooltip="http://normas.receita.fazenda.gov.br/sijut2consulta/link.action?idAto=125242#2358335"/>
              </a:rPr>
              <a:t>(Redação dada pelo(a) Resolução CGSN nº 169, de 27 de julho de 2022) </a:t>
            </a:r>
            <a:r>
              <a:rPr lang="en-US" sz="1931">
                <a:solidFill>
                  <a:srgbClr val="575B68"/>
                </a:solidFill>
                <a:latin typeface="DM Sans"/>
                <a:ea typeface="DM Sans"/>
                <a:cs typeface="DM Sans"/>
                <a:sym typeface="DM Sans"/>
              </a:rPr>
              <a:t>   </a:t>
            </a:r>
            <a:r>
              <a:rPr lang="en-US" sz="1931" u="sng">
                <a:solidFill>
                  <a:srgbClr val="575B68"/>
                </a:solidFill>
                <a:latin typeface="DM Sans"/>
                <a:ea typeface="DM Sans"/>
                <a:cs typeface="DM Sans"/>
                <a:sym typeface="DM Sans"/>
                <a:hlinkClick r:id="rId8" tooltip="http://normas.receita.fazenda.gov.br/sijut2consulta/link.action?idAto=125242#2358368"/>
              </a:rPr>
              <a:t>(Vide Resolução CGSN nº 169, de 27 de julho de 2022)</a:t>
            </a:r>
          </a:p>
          <a:p>
            <a:pPr algn="l">
              <a:lnSpc>
                <a:spcPts val="2664"/>
              </a:lnSpc>
            </a:pPr>
            <a:r>
              <a:rPr lang="en-US" sz="1931">
                <a:solidFill>
                  <a:srgbClr val="575B68"/>
                </a:solidFill>
                <a:latin typeface="DM Sans"/>
                <a:ea typeface="DM Sans"/>
                <a:cs typeface="DM Sans"/>
                <a:sym typeface="DM Sans"/>
              </a:rPr>
              <a:t> I – da escrituração dos livros fiscais e contábeis; </a:t>
            </a:r>
          </a:p>
          <a:p>
            <a:pPr algn="l">
              <a:lnSpc>
                <a:spcPts val="2664"/>
              </a:lnSpc>
            </a:pPr>
            <a:r>
              <a:rPr lang="en-US" sz="1931">
                <a:solidFill>
                  <a:srgbClr val="575B68"/>
                </a:solidFill>
                <a:latin typeface="DM Sans"/>
                <a:ea typeface="DM Sans"/>
                <a:cs typeface="DM Sans"/>
                <a:sym typeface="DM Sans"/>
              </a:rPr>
              <a:t> </a:t>
            </a:r>
          </a:p>
          <a:p>
            <a:pPr algn="l">
              <a:lnSpc>
                <a:spcPts val="2940"/>
              </a:lnSpc>
            </a:pPr>
            <a:r>
              <a:rPr lang="en-US" sz="2131" b="1">
                <a:solidFill>
                  <a:srgbClr val="575B68"/>
                </a:solidFill>
                <a:latin typeface="DM Sans Bold"/>
                <a:ea typeface="DM Sans Bold"/>
                <a:cs typeface="DM Sans Bold"/>
                <a:sym typeface="DM Sans Bold"/>
              </a:rPr>
              <a:t> II - da Declaração Eletrônica de Serviços;    </a:t>
            </a:r>
            <a:r>
              <a:rPr lang="en-US" sz="2131">
                <a:solidFill>
                  <a:srgbClr val="575B68"/>
                </a:solidFill>
                <a:latin typeface="DM Sans"/>
                <a:ea typeface="DM Sans"/>
                <a:cs typeface="DM Sans"/>
                <a:sym typeface="DM Sans"/>
              </a:rPr>
              <a:t> </a:t>
            </a:r>
            <a:r>
              <a:rPr lang="en-US" sz="2131" u="sng">
                <a:solidFill>
                  <a:srgbClr val="575B68"/>
                </a:solidFill>
                <a:latin typeface="DM Sans"/>
                <a:ea typeface="DM Sans"/>
                <a:cs typeface="DM Sans"/>
                <a:sym typeface="DM Sans"/>
                <a:hlinkClick r:id="rId9" tooltip="http://normas.receita.fazenda.gov.br/sijut2consulta/link.action?idAto=125242#2358337"/>
              </a:rPr>
              <a:t>(Redação dada pelo(a) Resolução CGSN nº 169, de 27 de julho de 2022) </a:t>
            </a:r>
            <a:r>
              <a:rPr lang="en-US" sz="2131">
                <a:solidFill>
                  <a:srgbClr val="575B68"/>
                </a:solidFill>
                <a:latin typeface="DM Sans"/>
                <a:ea typeface="DM Sans"/>
                <a:cs typeface="DM Sans"/>
                <a:sym typeface="DM Sans"/>
              </a:rPr>
              <a:t>   </a:t>
            </a:r>
            <a:r>
              <a:rPr lang="en-US" sz="2131" u="sng">
                <a:solidFill>
                  <a:srgbClr val="575B68"/>
                </a:solidFill>
                <a:latin typeface="DM Sans"/>
                <a:ea typeface="DM Sans"/>
                <a:cs typeface="DM Sans"/>
                <a:sym typeface="DM Sans"/>
                <a:hlinkClick r:id="rId8" tooltip="http://normas.receita.fazenda.gov.br/sijut2consulta/link.action?idAto=125242#2358368"/>
              </a:rPr>
              <a:t>(Vide Resolução CGSN nº 169, de 27 de julho de 2022)</a:t>
            </a:r>
          </a:p>
          <a:p>
            <a:pPr algn="l">
              <a:lnSpc>
                <a:spcPts val="2664"/>
              </a:lnSpc>
            </a:pPr>
            <a:r>
              <a:rPr lang="en-US" sz="1931">
                <a:solidFill>
                  <a:srgbClr val="575B68"/>
                </a:solidFill>
                <a:latin typeface="DM Sans"/>
                <a:ea typeface="DM Sans"/>
                <a:cs typeface="DM Sans"/>
                <a:sym typeface="DM Sans"/>
              </a:rPr>
              <a:t> </a:t>
            </a:r>
          </a:p>
          <a:p>
            <a:pPr algn="l">
              <a:lnSpc>
                <a:spcPts val="2664"/>
              </a:lnSpc>
            </a:pPr>
            <a:r>
              <a:rPr lang="en-US" sz="1931">
                <a:solidFill>
                  <a:srgbClr val="575B68"/>
                </a:solidFill>
                <a:latin typeface="DM Sans"/>
                <a:ea typeface="DM Sans"/>
                <a:cs typeface="DM Sans"/>
                <a:sym typeface="DM Sans"/>
              </a:rPr>
              <a:t> III - da emissão de documento fiscal eletrônico, quando se referir a operação ou prestação sujeita à incidência de ICMS, exceto se exigida pelo respectivo ente federado e disponibilizado sistema gratuito de emissão, respeitado o disposto no art. 110; e     </a:t>
            </a:r>
            <a:r>
              <a:rPr lang="en-US" sz="1931" u="sng">
                <a:solidFill>
                  <a:srgbClr val="575B68"/>
                </a:solidFill>
                <a:latin typeface="DM Sans"/>
                <a:ea typeface="DM Sans"/>
                <a:cs typeface="DM Sans"/>
                <a:sym typeface="DM Sans"/>
                <a:hlinkClick r:id="rId10" tooltip="http://normas.receita.fazenda.gov.br/sijut2consulta/link.action?idAto=125242#2358338"/>
              </a:rPr>
              <a:t>(Redação dada pelo(a) Resolução CGSN nº 169, de 27 de julho de 2022) </a:t>
            </a:r>
            <a:r>
              <a:rPr lang="en-US" sz="1931">
                <a:solidFill>
                  <a:srgbClr val="575B68"/>
                </a:solidFill>
                <a:latin typeface="DM Sans"/>
                <a:ea typeface="DM Sans"/>
                <a:cs typeface="DM Sans"/>
                <a:sym typeface="DM Sans"/>
              </a:rPr>
              <a:t>   </a:t>
            </a:r>
            <a:r>
              <a:rPr lang="en-US" sz="1931" u="sng">
                <a:solidFill>
                  <a:srgbClr val="575B68"/>
                </a:solidFill>
                <a:latin typeface="DM Sans"/>
                <a:ea typeface="DM Sans"/>
                <a:cs typeface="DM Sans"/>
                <a:sym typeface="DM Sans"/>
                <a:hlinkClick r:id="rId8" tooltip="http://normas.receita.fazenda.gov.br/sijut2consulta/link.action?idAto=125242#2358368"/>
              </a:rPr>
              <a:t>(Vide Resolução CGSN nº 169, de 27 de julho de 2022)</a:t>
            </a:r>
          </a:p>
          <a:p>
            <a:pPr algn="l">
              <a:lnSpc>
                <a:spcPts val="2664"/>
              </a:lnSpc>
            </a:pPr>
            <a:endParaRPr lang="en-US" sz="1931" u="sng">
              <a:solidFill>
                <a:srgbClr val="575B68"/>
              </a:solidFill>
              <a:latin typeface="DM Sans"/>
              <a:ea typeface="DM Sans"/>
              <a:cs typeface="DM Sans"/>
              <a:sym typeface="DM Sans"/>
              <a:hlinkClick r:id="rId8" tooltip="http://normas.receita.fazenda.gov.br/sijut2consulta/link.action?idAto=125242#2358368"/>
            </a:endParaRPr>
          </a:p>
          <a:p>
            <a:pPr algn="l">
              <a:lnSpc>
                <a:spcPts val="2664"/>
              </a:lnSpc>
            </a:pPr>
            <a:r>
              <a:rPr lang="en-US" sz="1931">
                <a:solidFill>
                  <a:srgbClr val="575B68"/>
                </a:solidFill>
                <a:latin typeface="DM Sans"/>
                <a:ea typeface="DM Sans"/>
                <a:cs typeface="DM Sans"/>
                <a:sym typeface="DM Sans"/>
              </a:rPr>
              <a:t>IV - da emissão de outro documento fiscal municipal relativo ao ISS quando, para a mesma operação ou prestação, tenha emitido a Nota Fiscal de Serviço eletrônica (NFS-e) de padrão nacional de que trata o art. 106-A.     </a:t>
            </a:r>
            <a:r>
              <a:rPr lang="en-US" sz="1931" u="sng">
                <a:solidFill>
                  <a:srgbClr val="575B68"/>
                </a:solidFill>
                <a:latin typeface="DM Sans"/>
                <a:ea typeface="DM Sans"/>
                <a:cs typeface="DM Sans"/>
                <a:sym typeface="DM Sans"/>
                <a:hlinkClick r:id="rId11" tooltip="http://normas.receita.fazenda.gov.br/sijut2consulta/link.action?idAto=125242#2358339"/>
              </a:rPr>
              <a:t>(Incluído(a) pelo(a) Resolução CGSN nº 169, de 27 de julho de 2022) </a:t>
            </a:r>
            <a:r>
              <a:rPr lang="en-US" sz="1931">
                <a:solidFill>
                  <a:srgbClr val="575B68"/>
                </a:solidFill>
                <a:latin typeface="DM Sans"/>
                <a:ea typeface="DM Sans"/>
                <a:cs typeface="DM Sans"/>
                <a:sym typeface="DM Sans"/>
              </a:rPr>
              <a:t>   </a:t>
            </a:r>
            <a:r>
              <a:rPr lang="en-US" sz="1931" u="sng">
                <a:solidFill>
                  <a:srgbClr val="575B68"/>
                </a:solidFill>
                <a:latin typeface="DM Sans"/>
                <a:ea typeface="DM Sans"/>
                <a:cs typeface="DM Sans"/>
                <a:sym typeface="DM Sans"/>
                <a:hlinkClick r:id="rId8" tooltip="http://normas.receita.fazenda.gov.br/sijut2consulta/link.action?idAto=125242#2358368"/>
              </a:rPr>
              <a:t>(Vide Resolução CGSN nº 169, de 27 de julho de 2022)</a:t>
            </a:r>
          </a:p>
          <a:p>
            <a:pPr marL="0" lvl="0" indent="0" algn="l">
              <a:lnSpc>
                <a:spcPts val="2664"/>
              </a:lnSpc>
              <a:spcBef>
                <a:spcPct val="0"/>
              </a:spcBef>
            </a:pPr>
            <a:endParaRPr lang="en-US" sz="1931" u="sng">
              <a:solidFill>
                <a:srgbClr val="575B68"/>
              </a:solidFill>
              <a:latin typeface="DM Sans"/>
              <a:ea typeface="DM Sans"/>
              <a:cs typeface="DM Sans"/>
              <a:sym typeface="DM Sans"/>
              <a:hlinkClick r:id="rId8" tooltip="http://normas.receita.fazenda.gov.br/sijut2consulta/link.action?idAto=125242#235836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5598342" y="2783206"/>
            <a:ext cx="5451782" cy="6475094"/>
          </a:xfrm>
          <a:custGeom>
            <a:avLst/>
            <a:gdLst/>
            <a:ahLst/>
            <a:cxnLst/>
            <a:rect l="l" t="t" r="r" b="b"/>
            <a:pathLst>
              <a:path w="5451782" h="6475094">
                <a:moveTo>
                  <a:pt x="0" y="0"/>
                </a:moveTo>
                <a:lnTo>
                  <a:pt x="5451782" y="0"/>
                </a:lnTo>
                <a:lnTo>
                  <a:pt x="5451782" y="6475094"/>
                </a:lnTo>
                <a:lnTo>
                  <a:pt x="0" y="6475094"/>
                </a:lnTo>
                <a:lnTo>
                  <a:pt x="0" y="0"/>
                </a:lnTo>
                <a:close/>
              </a:path>
            </a:pathLst>
          </a:custGeom>
          <a:blipFill>
            <a:blip r:embed="rId3"/>
            <a:stretch>
              <a:fillRect/>
            </a:stretch>
          </a:blipFill>
        </p:spPr>
      </p:sp>
      <p:sp>
        <p:nvSpPr>
          <p:cNvPr id="4" name="TextBox 4"/>
          <p:cNvSpPr txBox="1"/>
          <p:nvPr/>
        </p:nvSpPr>
        <p:spPr>
          <a:xfrm>
            <a:off x="1698430" y="740706"/>
            <a:ext cx="14490150" cy="2362200"/>
          </a:xfrm>
          <a:prstGeom prst="rect">
            <a:avLst/>
          </a:prstGeom>
        </p:spPr>
        <p:txBody>
          <a:bodyPr lIns="0" tIns="0" rIns="0" bIns="0" rtlCol="0" anchor="t">
            <a:spAutoFit/>
          </a:bodyPr>
          <a:lstStyle/>
          <a:p>
            <a:pPr algn="l">
              <a:lnSpc>
                <a:spcPts val="9360"/>
              </a:lnSpc>
            </a:pPr>
            <a:r>
              <a:rPr lang="en-US" sz="7800" b="1">
                <a:solidFill>
                  <a:srgbClr val="FFFEFE"/>
                </a:solidFill>
                <a:latin typeface="Montserrat Bold"/>
                <a:ea typeface="Montserrat Bold"/>
                <a:cs typeface="Montserrat Bold"/>
                <a:sym typeface="Montserrat Bold"/>
              </a:rPr>
              <a:t>O que é o MEI ? </a:t>
            </a:r>
          </a:p>
          <a:p>
            <a:pPr algn="l">
              <a:lnSpc>
                <a:spcPts val="9360"/>
              </a:lnSpc>
            </a:pPr>
            <a:endParaRPr lang="en-US" sz="7800" b="1">
              <a:solidFill>
                <a:srgbClr val="FFFEFE"/>
              </a:solidFill>
              <a:latin typeface="Montserrat Bold"/>
              <a:ea typeface="Montserrat Bold"/>
              <a:cs typeface="Montserrat Bold"/>
              <a:sym typeface="Montserrat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56911" y="551793"/>
            <a:ext cx="14490150" cy="2362200"/>
          </a:xfrm>
          <a:prstGeom prst="rect">
            <a:avLst/>
          </a:prstGeom>
        </p:spPr>
        <p:txBody>
          <a:bodyPr lIns="0" tIns="0" rIns="0" bIns="0" rtlCol="0" anchor="t">
            <a:spAutoFit/>
          </a:bodyPr>
          <a:lstStyle/>
          <a:p>
            <a:pPr algn="l">
              <a:lnSpc>
                <a:spcPts val="9360"/>
              </a:lnSpc>
            </a:pPr>
            <a:r>
              <a:rPr lang="en-US" sz="7800" b="1">
                <a:solidFill>
                  <a:srgbClr val="FFFEFE"/>
                </a:solidFill>
                <a:latin typeface="Montserrat Bold"/>
                <a:ea typeface="Montserrat Bold"/>
                <a:cs typeface="Montserrat Bold"/>
                <a:sym typeface="Montserrat Bold"/>
              </a:rPr>
              <a:t>MEI </a:t>
            </a:r>
          </a:p>
          <a:p>
            <a:pPr algn="l">
              <a:lnSpc>
                <a:spcPts val="9360"/>
              </a:lnSpc>
            </a:pPr>
            <a:endParaRPr lang="en-US" sz="7800" b="1">
              <a:solidFill>
                <a:srgbClr val="FFFEFE"/>
              </a:solidFill>
              <a:latin typeface="Montserrat Bold"/>
              <a:ea typeface="Montserrat Bold"/>
              <a:cs typeface="Montserrat Bold"/>
              <a:sym typeface="Montserrat Bold"/>
            </a:endParaRPr>
          </a:p>
        </p:txBody>
      </p:sp>
      <p:sp>
        <p:nvSpPr>
          <p:cNvPr id="4" name="TextBox 4"/>
          <p:cNvSpPr txBox="1"/>
          <p:nvPr/>
        </p:nvSpPr>
        <p:spPr>
          <a:xfrm>
            <a:off x="856911" y="2351152"/>
            <a:ext cx="12675150" cy="847725"/>
          </a:xfrm>
          <a:prstGeom prst="rect">
            <a:avLst/>
          </a:prstGeom>
        </p:spPr>
        <p:txBody>
          <a:bodyPr lIns="0" tIns="0" rIns="0" bIns="0" rtlCol="0" anchor="t">
            <a:spAutoFit/>
          </a:bodyPr>
          <a:lstStyle/>
          <a:p>
            <a:pPr algn="l">
              <a:lnSpc>
                <a:spcPts val="6719"/>
              </a:lnSpc>
            </a:pPr>
            <a:r>
              <a:rPr lang="en-US" sz="5599">
                <a:solidFill>
                  <a:srgbClr val="FFFEFE"/>
                </a:solidFill>
                <a:latin typeface="Montserrat"/>
                <a:ea typeface="Montserrat"/>
                <a:cs typeface="Montserrat"/>
                <a:sym typeface="Montserrat"/>
              </a:rPr>
              <a:t>NFs-e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FF700A">
              <a:alpha val="4706"/>
            </a:srgbClr>
          </a:solidFill>
        </p:spPr>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AutoShape 4"/>
          <p:cNvSpPr/>
          <p:nvPr/>
        </p:nvSpPr>
        <p:spPr>
          <a:xfrm>
            <a:off x="1028700" y="1941607"/>
            <a:ext cx="16230600" cy="7316693"/>
          </a:xfrm>
          <a:prstGeom prst="rect">
            <a:avLst/>
          </a:prstGeom>
          <a:solidFill>
            <a:srgbClr val="02051A"/>
          </a:solidFill>
        </p:spPr>
      </p:sp>
      <p:sp>
        <p:nvSpPr>
          <p:cNvPr id="5" name="TextBox 5"/>
          <p:cNvSpPr txBox="1"/>
          <p:nvPr/>
        </p:nvSpPr>
        <p:spPr>
          <a:xfrm>
            <a:off x="1028700" y="672671"/>
            <a:ext cx="13159017" cy="1643876"/>
          </a:xfrm>
          <a:prstGeom prst="rect">
            <a:avLst/>
          </a:prstGeom>
        </p:spPr>
        <p:txBody>
          <a:bodyPr lIns="0" tIns="0" rIns="0" bIns="0" rtlCol="0" anchor="t">
            <a:spAutoFit/>
          </a:bodyPr>
          <a:lstStyle/>
          <a:p>
            <a:pPr algn="l">
              <a:lnSpc>
                <a:spcPts val="6323"/>
              </a:lnSpc>
            </a:pPr>
            <a:r>
              <a:rPr lang="en-US" sz="6452" b="1" i="1" spc="-380">
                <a:solidFill>
                  <a:srgbClr val="FF700A"/>
                </a:solidFill>
                <a:latin typeface="Montserrat Ultra-Bold Italics"/>
                <a:ea typeface="Montserrat Ultra-Bold Italics"/>
                <a:cs typeface="Montserrat Ultra-Bold Italics"/>
                <a:sym typeface="Montserrat Ultra-Bold Italics"/>
              </a:rPr>
              <a:t>RESOLUÇÃO CGSN Nº 169</a:t>
            </a:r>
          </a:p>
          <a:p>
            <a:pPr algn="l">
              <a:lnSpc>
                <a:spcPts val="6323"/>
              </a:lnSpc>
            </a:pPr>
            <a:endParaRPr lang="en-US" sz="6452" b="1" i="1" spc="-380">
              <a:solidFill>
                <a:srgbClr val="FF700A"/>
              </a:solidFill>
              <a:latin typeface="Montserrat Ultra-Bold Italics"/>
              <a:ea typeface="Montserrat Ultra-Bold Italics"/>
              <a:cs typeface="Montserrat Ultra-Bold Italics"/>
              <a:sym typeface="Montserrat Ultra-Bold Italics"/>
            </a:endParaRPr>
          </a:p>
        </p:txBody>
      </p:sp>
      <p:sp>
        <p:nvSpPr>
          <p:cNvPr id="6" name="TextBox 6"/>
          <p:cNvSpPr txBox="1"/>
          <p:nvPr/>
        </p:nvSpPr>
        <p:spPr>
          <a:xfrm>
            <a:off x="1339825" y="2049847"/>
            <a:ext cx="15919475" cy="7799071"/>
          </a:xfrm>
          <a:prstGeom prst="rect">
            <a:avLst/>
          </a:prstGeom>
        </p:spPr>
        <p:txBody>
          <a:bodyPr lIns="0" tIns="0" rIns="0" bIns="0" rtlCol="0" anchor="t">
            <a:spAutoFit/>
          </a:bodyPr>
          <a:lstStyle/>
          <a:p>
            <a:pPr algn="l">
              <a:lnSpc>
                <a:spcPts val="6299"/>
              </a:lnSpc>
            </a:pPr>
            <a:r>
              <a:rPr lang="en-US" sz="2799" spc="55">
                <a:solidFill>
                  <a:srgbClr val="FFFEFE"/>
                </a:solidFill>
                <a:latin typeface="Montserrat"/>
                <a:ea typeface="Montserrat"/>
                <a:cs typeface="Montserrat"/>
                <a:sym typeface="Montserrat"/>
              </a:rPr>
              <a:t>  Art. 106-A. Relativamente às operações não compreendidas no campo de incidência do ICMS, o MEI utilizará a NFS-e de padrão nacional, emitida por sistema informatizado disponível no Portal do Simples Nacional, por meio das seguintes versões: ( </a:t>
            </a:r>
            <a:r>
              <a:rPr lang="en-US" sz="2799" spc="55">
                <a:solidFill>
                  <a:srgbClr val="FFFEFE"/>
                </a:solidFill>
                <a:latin typeface="Montserrat"/>
                <a:ea typeface="Montserrat"/>
                <a:cs typeface="Montserrat"/>
                <a:sym typeface="Montserrat"/>
                <a:hlinkClick r:id="rId4" tooltip="http://www.planalto.gov.br/ccivil_03/leis/lcp/Lcp123.htm"/>
              </a:rPr>
              <a:t>Lei Complementar nº 123, de 2006</a:t>
            </a:r>
            <a:r>
              <a:rPr lang="en-US" sz="2799" spc="55">
                <a:solidFill>
                  <a:srgbClr val="FFFEFE"/>
                </a:solidFill>
                <a:latin typeface="Montserrat"/>
                <a:ea typeface="Montserrat"/>
                <a:cs typeface="Montserrat"/>
                <a:sym typeface="Montserrat"/>
              </a:rPr>
              <a:t>, art. 18-A, § 20, art. 26, § 8º) </a:t>
            </a:r>
          </a:p>
          <a:p>
            <a:pPr algn="l">
              <a:lnSpc>
                <a:spcPts val="6299"/>
              </a:lnSpc>
            </a:pPr>
            <a:endParaRPr lang="en-US" sz="2799" spc="55">
              <a:solidFill>
                <a:srgbClr val="FFFEFE"/>
              </a:solidFill>
              <a:latin typeface="Montserrat"/>
              <a:ea typeface="Montserrat"/>
              <a:cs typeface="Montserrat"/>
              <a:sym typeface="Montserrat"/>
            </a:endParaRPr>
          </a:p>
          <a:p>
            <a:pPr marL="604518" lvl="1" indent="-302259" algn="l">
              <a:lnSpc>
                <a:spcPts val="6299"/>
              </a:lnSpc>
              <a:buFont typeface="Arial"/>
              <a:buChar char="•"/>
            </a:pPr>
            <a:r>
              <a:rPr lang="en-US" sz="2799" spc="55">
                <a:solidFill>
                  <a:srgbClr val="FFFEFE"/>
                </a:solidFill>
                <a:latin typeface="Montserrat"/>
                <a:ea typeface="Montserrat"/>
                <a:cs typeface="Montserrat"/>
                <a:sym typeface="Montserrat"/>
              </a:rPr>
              <a:t>  I - emissor de NFS-e web; </a:t>
            </a:r>
          </a:p>
          <a:p>
            <a:pPr marL="604518" lvl="1" indent="-302259" algn="l">
              <a:lnSpc>
                <a:spcPts val="6299"/>
              </a:lnSpc>
              <a:buFont typeface="Arial"/>
              <a:buChar char="•"/>
            </a:pPr>
            <a:r>
              <a:rPr lang="en-US" sz="2799" spc="55">
                <a:solidFill>
                  <a:srgbClr val="FFFEFE"/>
                </a:solidFill>
                <a:latin typeface="Montserrat"/>
                <a:ea typeface="Montserrat"/>
                <a:cs typeface="Montserrat"/>
                <a:sym typeface="Montserrat"/>
              </a:rPr>
              <a:t>  II - aplicativo para dispositivos móveis; e </a:t>
            </a:r>
          </a:p>
          <a:p>
            <a:pPr marL="604518" lvl="1" indent="-302259" algn="l">
              <a:lnSpc>
                <a:spcPts val="6299"/>
              </a:lnSpc>
              <a:buFont typeface="Arial"/>
              <a:buChar char="•"/>
            </a:pPr>
            <a:r>
              <a:rPr lang="en-US" sz="2799" spc="55">
                <a:solidFill>
                  <a:srgbClr val="FFFEFE"/>
                </a:solidFill>
                <a:latin typeface="Montserrat"/>
                <a:ea typeface="Montserrat"/>
                <a:cs typeface="Montserrat"/>
                <a:sym typeface="Montserrat"/>
              </a:rPr>
              <a:t>  III - serviço de comunicação do tipo Interface de Programação de Aplicativos (API).</a:t>
            </a:r>
          </a:p>
          <a:p>
            <a:pPr algn="l">
              <a:lnSpc>
                <a:spcPts val="6299"/>
              </a:lnSpc>
            </a:pPr>
            <a:endParaRPr lang="en-US" sz="2799" spc="55">
              <a:solidFill>
                <a:srgbClr val="FFFEFE"/>
              </a:solidFill>
              <a:latin typeface="Montserrat"/>
              <a:ea typeface="Montserrat"/>
              <a:cs typeface="Montserrat"/>
              <a:sym typeface="Montserrat"/>
            </a:endParaRPr>
          </a:p>
        </p:txBody>
      </p:sp>
      <p:sp>
        <p:nvSpPr>
          <p:cNvPr id="7" name="Freeform 7"/>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1028700" y="2508939"/>
            <a:ext cx="12976843" cy="521335"/>
          </a:xfrm>
          <a:prstGeom prst="rect">
            <a:avLst/>
          </a:prstGeom>
        </p:spPr>
        <p:txBody>
          <a:bodyPr lIns="0" tIns="0" rIns="0" bIns="0" rtlCol="0" anchor="t">
            <a:spAutoFit/>
          </a:bodyPr>
          <a:lstStyle/>
          <a:p>
            <a:pPr algn="l">
              <a:lnSpc>
                <a:spcPts val="3919"/>
              </a:lnSpc>
            </a:pPr>
            <a:r>
              <a:rPr lang="en-US" sz="3999" b="1" i="1" spc="-235">
                <a:solidFill>
                  <a:srgbClr val="02051A"/>
                </a:solidFill>
                <a:latin typeface="Montserrat Ultra-Bold Italics"/>
                <a:ea typeface="Montserrat Ultra-Bold Italics"/>
                <a:cs typeface="Montserrat Ultra-Bold Italics"/>
                <a:sym typeface="Montserrat Ultra-Bold Italics"/>
              </a:rPr>
              <a:t>BENEFÍCIOS SEGUNDO O GOVERNO FEDERAL</a:t>
            </a:r>
          </a:p>
        </p:txBody>
      </p:sp>
      <p:sp>
        <p:nvSpPr>
          <p:cNvPr id="3" name="AutoShape 3"/>
          <p:cNvSpPr/>
          <p:nvPr/>
        </p:nvSpPr>
        <p:spPr>
          <a:xfrm rot="-1753206">
            <a:off x="-1113304" y="4354356"/>
            <a:ext cx="25783492" cy="9586163"/>
          </a:xfrm>
          <a:prstGeom prst="rect">
            <a:avLst/>
          </a:prstGeom>
          <a:solidFill>
            <a:srgbClr val="FF700A">
              <a:alpha val="4706"/>
            </a:srgbClr>
          </a:solidFill>
        </p:spPr>
      </p:sp>
      <p:sp>
        <p:nvSpPr>
          <p:cNvPr id="4" name="Freeform 4"/>
          <p:cNvSpPr/>
          <p:nvPr/>
        </p:nvSpPr>
        <p:spPr>
          <a:xfrm>
            <a:off x="1028700" y="183578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8156196"/>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AutoShape 6"/>
          <p:cNvSpPr/>
          <p:nvPr/>
        </p:nvSpPr>
        <p:spPr>
          <a:xfrm>
            <a:off x="1028700" y="9591065"/>
            <a:ext cx="16230600" cy="1351653"/>
          </a:xfrm>
          <a:prstGeom prst="rect">
            <a:avLst/>
          </a:prstGeom>
          <a:solidFill>
            <a:srgbClr val="02051A"/>
          </a:solidFill>
        </p:spPr>
      </p:sp>
      <p:sp>
        <p:nvSpPr>
          <p:cNvPr id="7" name="AutoShape 7"/>
          <p:cNvSpPr/>
          <p:nvPr/>
        </p:nvSpPr>
        <p:spPr>
          <a:xfrm>
            <a:off x="1028700" y="-675827"/>
            <a:ext cx="16230600" cy="1351653"/>
          </a:xfrm>
          <a:prstGeom prst="rect">
            <a:avLst/>
          </a:prstGeom>
          <a:solidFill>
            <a:srgbClr val="02051A"/>
          </a:solidFill>
        </p:spPr>
      </p:sp>
      <p:sp>
        <p:nvSpPr>
          <p:cNvPr id="8" name="Freeform 8"/>
          <p:cNvSpPr/>
          <p:nvPr/>
        </p:nvSpPr>
        <p:spPr>
          <a:xfrm>
            <a:off x="8490144" y="3360603"/>
            <a:ext cx="8769156" cy="4411060"/>
          </a:xfrm>
          <a:custGeom>
            <a:avLst/>
            <a:gdLst/>
            <a:ahLst/>
            <a:cxnLst/>
            <a:rect l="l" t="t" r="r" b="b"/>
            <a:pathLst>
              <a:path w="8769156" h="4411060">
                <a:moveTo>
                  <a:pt x="0" y="0"/>
                </a:moveTo>
                <a:lnTo>
                  <a:pt x="8769156" y="0"/>
                </a:lnTo>
                <a:lnTo>
                  <a:pt x="8769156" y="4411060"/>
                </a:lnTo>
                <a:lnTo>
                  <a:pt x="0" y="4411060"/>
                </a:lnTo>
                <a:lnTo>
                  <a:pt x="0" y="0"/>
                </a:lnTo>
                <a:close/>
              </a:path>
            </a:pathLst>
          </a:custGeom>
          <a:blipFill>
            <a:blip r:embed="rId4"/>
            <a:stretch>
              <a:fillRect/>
            </a:stretch>
          </a:blipFill>
        </p:spPr>
      </p:sp>
      <p:sp>
        <p:nvSpPr>
          <p:cNvPr id="9" name="TextBox 9"/>
          <p:cNvSpPr txBox="1"/>
          <p:nvPr/>
        </p:nvSpPr>
        <p:spPr>
          <a:xfrm>
            <a:off x="883062" y="3605097"/>
            <a:ext cx="7153592" cy="4492625"/>
          </a:xfrm>
          <a:prstGeom prst="rect">
            <a:avLst/>
          </a:prstGeom>
        </p:spPr>
        <p:txBody>
          <a:bodyPr lIns="0" tIns="0" rIns="0" bIns="0" rtlCol="0" anchor="t">
            <a:spAutoFit/>
          </a:bodyPr>
          <a:lstStyle/>
          <a:p>
            <a:pPr marL="539749" lvl="1" indent="-269875" algn="l">
              <a:lnSpc>
                <a:spcPts val="3249"/>
              </a:lnSpc>
              <a:buFont typeface="Arial"/>
              <a:buChar char="•"/>
            </a:pPr>
            <a:r>
              <a:rPr lang="en-US" sz="2499" spc="49">
                <a:solidFill>
                  <a:srgbClr val="02051A"/>
                </a:solidFill>
                <a:latin typeface="Montserrat"/>
                <a:ea typeface="Montserrat"/>
                <a:cs typeface="Montserrat"/>
                <a:sym typeface="Montserrat"/>
              </a:rPr>
              <a:t>  i.       Simplificação das obrigações acessórias; </a:t>
            </a:r>
          </a:p>
          <a:p>
            <a:pPr marL="539749" lvl="1" indent="-269875" algn="l">
              <a:lnSpc>
                <a:spcPts val="3249"/>
              </a:lnSpc>
              <a:buFont typeface="Arial"/>
              <a:buChar char="•"/>
            </a:pPr>
            <a:r>
              <a:rPr lang="en-US" sz="2499" spc="49">
                <a:solidFill>
                  <a:srgbClr val="02051A"/>
                </a:solidFill>
                <a:latin typeface="Montserrat"/>
                <a:ea typeface="Montserrat"/>
                <a:cs typeface="Montserrat"/>
                <a:sym typeface="Montserrat"/>
              </a:rPr>
              <a:t>  ii.       Padronização da emissão de documento fiscal de serviços do MEI com validade nacional; </a:t>
            </a:r>
          </a:p>
          <a:p>
            <a:pPr marL="539749" lvl="1" indent="-269875" algn="l">
              <a:lnSpc>
                <a:spcPts val="3249"/>
              </a:lnSpc>
              <a:buFont typeface="Arial"/>
              <a:buChar char="•"/>
            </a:pPr>
            <a:r>
              <a:rPr lang="en-US" sz="2499" spc="49">
                <a:solidFill>
                  <a:srgbClr val="02051A"/>
                </a:solidFill>
                <a:latin typeface="Montserrat"/>
                <a:ea typeface="Montserrat"/>
                <a:cs typeface="Montserrat"/>
                <a:sym typeface="Montserrat"/>
              </a:rPr>
              <a:t> iii.       Aplicativo para emissão da NFS-e através de dispositivos móveis; </a:t>
            </a:r>
          </a:p>
          <a:p>
            <a:pPr marL="539749" lvl="1" indent="-269875" algn="l">
              <a:lnSpc>
                <a:spcPts val="3249"/>
              </a:lnSpc>
              <a:buFont typeface="Arial"/>
              <a:buChar char="•"/>
            </a:pPr>
            <a:r>
              <a:rPr lang="en-US" sz="2499" spc="49">
                <a:solidFill>
                  <a:srgbClr val="02051A"/>
                </a:solidFill>
                <a:latin typeface="Montserrat"/>
                <a:ea typeface="Montserrat"/>
                <a:cs typeface="Montserrat"/>
                <a:sym typeface="Montserrat"/>
              </a:rPr>
              <a:t> iv.       Dispensa de emissão de outro documento fiscal municipal relativo ao ISS; </a:t>
            </a:r>
          </a:p>
          <a:p>
            <a:pPr algn="l">
              <a:lnSpc>
                <a:spcPts val="3249"/>
              </a:lnSpc>
            </a:pPr>
            <a:endParaRPr lang="en-US" sz="2499" spc="49">
              <a:solidFill>
                <a:srgbClr val="02051A"/>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56911" y="551793"/>
            <a:ext cx="14490150" cy="2362200"/>
          </a:xfrm>
          <a:prstGeom prst="rect">
            <a:avLst/>
          </a:prstGeom>
        </p:spPr>
        <p:txBody>
          <a:bodyPr lIns="0" tIns="0" rIns="0" bIns="0" rtlCol="0" anchor="t">
            <a:spAutoFit/>
          </a:bodyPr>
          <a:lstStyle/>
          <a:p>
            <a:pPr algn="l">
              <a:lnSpc>
                <a:spcPts val="9360"/>
              </a:lnSpc>
            </a:pPr>
            <a:r>
              <a:rPr lang="en-US" sz="7800" b="1">
                <a:solidFill>
                  <a:srgbClr val="FFFEFE"/>
                </a:solidFill>
                <a:latin typeface="Montserrat Bold"/>
                <a:ea typeface="Montserrat Bold"/>
                <a:cs typeface="Montserrat Bold"/>
                <a:sym typeface="Montserrat Bold"/>
              </a:rPr>
              <a:t>MEI </a:t>
            </a:r>
          </a:p>
          <a:p>
            <a:pPr algn="l">
              <a:lnSpc>
                <a:spcPts val="9360"/>
              </a:lnSpc>
            </a:pPr>
            <a:endParaRPr lang="en-US" sz="7800" b="1">
              <a:solidFill>
                <a:srgbClr val="FFFEFE"/>
              </a:solidFill>
              <a:latin typeface="Montserrat Bold"/>
              <a:ea typeface="Montserrat Bold"/>
              <a:cs typeface="Montserrat Bold"/>
              <a:sym typeface="Montserrat Bold"/>
            </a:endParaRPr>
          </a:p>
        </p:txBody>
      </p:sp>
      <p:sp>
        <p:nvSpPr>
          <p:cNvPr id="4" name="TextBox 4"/>
          <p:cNvSpPr txBox="1"/>
          <p:nvPr/>
        </p:nvSpPr>
        <p:spPr>
          <a:xfrm>
            <a:off x="856911" y="2351152"/>
            <a:ext cx="12675150" cy="847725"/>
          </a:xfrm>
          <a:prstGeom prst="rect">
            <a:avLst/>
          </a:prstGeom>
        </p:spPr>
        <p:txBody>
          <a:bodyPr lIns="0" tIns="0" rIns="0" bIns="0" rtlCol="0" anchor="t">
            <a:spAutoFit/>
          </a:bodyPr>
          <a:lstStyle/>
          <a:p>
            <a:pPr algn="l">
              <a:lnSpc>
                <a:spcPts val="6719"/>
              </a:lnSpc>
            </a:pPr>
            <a:r>
              <a:rPr lang="en-US" sz="5599">
                <a:solidFill>
                  <a:srgbClr val="FFFEFE"/>
                </a:solidFill>
                <a:latin typeface="Montserrat"/>
                <a:ea typeface="Montserrat"/>
                <a:cs typeface="Montserrat"/>
                <a:sym typeface="Montserrat"/>
              </a:rPr>
              <a:t>Lei da Liberdade Econômica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rot="-4497567">
            <a:off x="-2959513" y="-472357"/>
            <a:ext cx="13777039" cy="10433352"/>
          </a:xfrm>
          <a:prstGeom prst="rect">
            <a:avLst/>
          </a:prstGeom>
          <a:solidFill>
            <a:srgbClr val="FCB683"/>
          </a:solidFill>
        </p:spPr>
      </p:sp>
      <p:grpSp>
        <p:nvGrpSpPr>
          <p:cNvPr id="3" name="Group 3"/>
          <p:cNvGrpSpPr/>
          <p:nvPr/>
        </p:nvGrpSpPr>
        <p:grpSpPr>
          <a:xfrm>
            <a:off x="1355003" y="1934349"/>
            <a:ext cx="7146925" cy="3216950"/>
            <a:chOff x="0" y="0"/>
            <a:chExt cx="9529233" cy="4289266"/>
          </a:xfrm>
        </p:grpSpPr>
        <p:grpSp>
          <p:nvGrpSpPr>
            <p:cNvPr id="4" name="Group 4"/>
            <p:cNvGrpSpPr/>
            <p:nvPr/>
          </p:nvGrpSpPr>
          <p:grpSpPr>
            <a:xfrm>
              <a:off x="0" y="0"/>
              <a:ext cx="9529233" cy="4289266"/>
              <a:chOff x="0" y="0"/>
              <a:chExt cx="7934008" cy="3571229"/>
            </a:xfrm>
          </p:grpSpPr>
          <p:sp>
            <p:nvSpPr>
              <p:cNvPr id="5" name="Freeform 5"/>
              <p:cNvSpPr/>
              <p:nvPr/>
            </p:nvSpPr>
            <p:spPr>
              <a:xfrm>
                <a:off x="0" y="0"/>
                <a:ext cx="7934008" cy="3571229"/>
              </a:xfrm>
              <a:custGeom>
                <a:avLst/>
                <a:gdLst/>
                <a:ahLst/>
                <a:cxnLst/>
                <a:rect l="l" t="t" r="r" b="b"/>
                <a:pathLst>
                  <a:path w="7934008" h="3571229">
                    <a:moveTo>
                      <a:pt x="0" y="0"/>
                    </a:moveTo>
                    <a:lnTo>
                      <a:pt x="0" y="3571229"/>
                    </a:lnTo>
                    <a:lnTo>
                      <a:pt x="7934008" y="3571229"/>
                    </a:lnTo>
                    <a:lnTo>
                      <a:pt x="7934008" y="0"/>
                    </a:lnTo>
                    <a:lnTo>
                      <a:pt x="0" y="0"/>
                    </a:lnTo>
                    <a:close/>
                    <a:moveTo>
                      <a:pt x="7873048" y="3510269"/>
                    </a:moveTo>
                    <a:lnTo>
                      <a:pt x="59690" y="3510269"/>
                    </a:lnTo>
                    <a:lnTo>
                      <a:pt x="59690" y="59690"/>
                    </a:lnTo>
                    <a:lnTo>
                      <a:pt x="7873048" y="59690"/>
                    </a:lnTo>
                    <a:lnTo>
                      <a:pt x="7873048" y="3510269"/>
                    </a:lnTo>
                    <a:close/>
                  </a:path>
                </a:pathLst>
              </a:custGeom>
              <a:solidFill>
                <a:srgbClr val="FFFEFE"/>
              </a:solidFill>
            </p:spPr>
          </p:sp>
        </p:grpSp>
        <p:sp>
          <p:nvSpPr>
            <p:cNvPr id="6" name="TextBox 6"/>
            <p:cNvSpPr txBox="1"/>
            <p:nvPr/>
          </p:nvSpPr>
          <p:spPr>
            <a:xfrm>
              <a:off x="890850" y="959922"/>
              <a:ext cx="7747533" cy="872728"/>
            </a:xfrm>
            <a:prstGeom prst="rect">
              <a:avLst/>
            </a:prstGeom>
          </p:spPr>
          <p:txBody>
            <a:bodyPr lIns="0" tIns="0" rIns="0" bIns="0" rtlCol="0" anchor="t">
              <a:spAutoFit/>
            </a:bodyPr>
            <a:lstStyle/>
            <a:p>
              <a:pPr algn="ctr">
                <a:lnSpc>
                  <a:spcPts val="4559"/>
                </a:lnSpc>
              </a:pPr>
              <a:r>
                <a:rPr lang="en-US" sz="3799" b="1" spc="37">
                  <a:solidFill>
                    <a:srgbClr val="02051A"/>
                  </a:solidFill>
                  <a:latin typeface="Cooper Hewitt Heavy"/>
                  <a:ea typeface="Cooper Hewitt Heavy"/>
                  <a:cs typeface="Cooper Hewitt Heavy"/>
                  <a:sym typeface="Cooper Hewitt Heavy"/>
                </a:rPr>
                <a:t>INSCRIÇÃO </a:t>
              </a:r>
            </a:p>
          </p:txBody>
        </p:sp>
        <p:sp>
          <p:nvSpPr>
            <p:cNvPr id="7" name="TextBox 7"/>
            <p:cNvSpPr txBox="1"/>
            <p:nvPr/>
          </p:nvSpPr>
          <p:spPr>
            <a:xfrm>
              <a:off x="890850" y="1854875"/>
              <a:ext cx="7747533" cy="1369695"/>
            </a:xfrm>
            <a:prstGeom prst="rect">
              <a:avLst/>
            </a:prstGeom>
          </p:spPr>
          <p:txBody>
            <a:bodyPr lIns="0" tIns="0" rIns="0" bIns="0" rtlCol="0" anchor="t">
              <a:spAutoFit/>
            </a:bodyPr>
            <a:lstStyle/>
            <a:p>
              <a:pPr algn="ctr">
                <a:lnSpc>
                  <a:spcPts val="4800"/>
                </a:lnSpc>
              </a:pPr>
              <a:r>
                <a:rPr lang="en-US" sz="3200" spc="32">
                  <a:solidFill>
                    <a:srgbClr val="02051A"/>
                  </a:solidFill>
                  <a:latin typeface="Cooper Hewitt"/>
                  <a:ea typeface="Cooper Hewitt"/>
                  <a:cs typeface="Cooper Hewitt"/>
                  <a:sym typeface="Cooper Hewitt"/>
                </a:rPr>
                <a:t>Obrigação Tributária Acessória </a:t>
              </a:r>
            </a:p>
            <a:p>
              <a:pPr algn="ctr">
                <a:lnSpc>
                  <a:spcPts val="3000"/>
                </a:lnSpc>
              </a:pPr>
              <a:endParaRPr lang="en-US" sz="3200" spc="32">
                <a:solidFill>
                  <a:srgbClr val="02051A"/>
                </a:solidFill>
                <a:latin typeface="Cooper Hewitt"/>
                <a:ea typeface="Cooper Hewitt"/>
                <a:cs typeface="Cooper Hewitt"/>
                <a:sym typeface="Cooper Hewitt"/>
              </a:endParaRPr>
            </a:p>
          </p:txBody>
        </p:sp>
      </p:grpSp>
      <p:grpSp>
        <p:nvGrpSpPr>
          <p:cNvPr id="8" name="Group 8"/>
          <p:cNvGrpSpPr/>
          <p:nvPr/>
        </p:nvGrpSpPr>
        <p:grpSpPr>
          <a:xfrm>
            <a:off x="10112375" y="1934349"/>
            <a:ext cx="7146925" cy="6418302"/>
            <a:chOff x="0" y="0"/>
            <a:chExt cx="9529233" cy="8557736"/>
          </a:xfrm>
        </p:grpSpPr>
        <p:grpSp>
          <p:nvGrpSpPr>
            <p:cNvPr id="9" name="Group 9"/>
            <p:cNvGrpSpPr/>
            <p:nvPr/>
          </p:nvGrpSpPr>
          <p:grpSpPr>
            <a:xfrm>
              <a:off x="0" y="0"/>
              <a:ext cx="9529233" cy="8557736"/>
              <a:chOff x="0" y="0"/>
              <a:chExt cx="7934008" cy="7125143"/>
            </a:xfrm>
          </p:grpSpPr>
          <p:sp>
            <p:nvSpPr>
              <p:cNvPr id="10" name="Freeform 10"/>
              <p:cNvSpPr/>
              <p:nvPr/>
            </p:nvSpPr>
            <p:spPr>
              <a:xfrm>
                <a:off x="0" y="0"/>
                <a:ext cx="7934008" cy="7125143"/>
              </a:xfrm>
              <a:custGeom>
                <a:avLst/>
                <a:gdLst/>
                <a:ahLst/>
                <a:cxnLst/>
                <a:rect l="l" t="t" r="r" b="b"/>
                <a:pathLst>
                  <a:path w="7934008" h="7125143">
                    <a:moveTo>
                      <a:pt x="0" y="0"/>
                    </a:moveTo>
                    <a:lnTo>
                      <a:pt x="0" y="7125143"/>
                    </a:lnTo>
                    <a:lnTo>
                      <a:pt x="7934008" y="7125143"/>
                    </a:lnTo>
                    <a:lnTo>
                      <a:pt x="7934008" y="0"/>
                    </a:lnTo>
                    <a:lnTo>
                      <a:pt x="0" y="0"/>
                    </a:lnTo>
                    <a:close/>
                    <a:moveTo>
                      <a:pt x="7873048" y="7064183"/>
                    </a:moveTo>
                    <a:lnTo>
                      <a:pt x="59690" y="7064183"/>
                    </a:lnTo>
                    <a:lnTo>
                      <a:pt x="59690" y="59690"/>
                    </a:lnTo>
                    <a:lnTo>
                      <a:pt x="7873048" y="59690"/>
                    </a:lnTo>
                    <a:lnTo>
                      <a:pt x="7873048" y="7064183"/>
                    </a:lnTo>
                    <a:close/>
                  </a:path>
                </a:pathLst>
              </a:custGeom>
              <a:solidFill>
                <a:srgbClr val="02051A"/>
              </a:solidFill>
            </p:spPr>
          </p:sp>
        </p:grpSp>
        <p:sp>
          <p:nvSpPr>
            <p:cNvPr id="11" name="TextBox 11"/>
            <p:cNvSpPr txBox="1"/>
            <p:nvPr/>
          </p:nvSpPr>
          <p:spPr>
            <a:xfrm>
              <a:off x="890850" y="959922"/>
              <a:ext cx="7747533" cy="866775"/>
            </a:xfrm>
            <a:prstGeom prst="rect">
              <a:avLst/>
            </a:prstGeom>
          </p:spPr>
          <p:txBody>
            <a:bodyPr lIns="0" tIns="0" rIns="0" bIns="0" rtlCol="0" anchor="t">
              <a:spAutoFit/>
            </a:bodyPr>
            <a:lstStyle/>
            <a:p>
              <a:pPr algn="ctr">
                <a:lnSpc>
                  <a:spcPts val="4559"/>
                </a:lnSpc>
              </a:pPr>
              <a:r>
                <a:rPr lang="en-US" sz="3799" b="1" spc="37">
                  <a:solidFill>
                    <a:srgbClr val="02051A"/>
                  </a:solidFill>
                  <a:latin typeface="Cooper Hewitt Heavy"/>
                  <a:ea typeface="Cooper Hewitt Heavy"/>
                  <a:cs typeface="Cooper Hewitt Heavy"/>
                  <a:sym typeface="Cooper Hewitt Heavy"/>
                </a:rPr>
                <a:t>ALVARÁ (LICENÇA)</a:t>
              </a:r>
            </a:p>
          </p:txBody>
        </p:sp>
        <p:sp>
          <p:nvSpPr>
            <p:cNvPr id="12" name="TextBox 12"/>
            <p:cNvSpPr txBox="1"/>
            <p:nvPr/>
          </p:nvSpPr>
          <p:spPr>
            <a:xfrm>
              <a:off x="890850" y="1839397"/>
              <a:ext cx="7747533" cy="5653643"/>
            </a:xfrm>
            <a:prstGeom prst="rect">
              <a:avLst/>
            </a:prstGeom>
          </p:spPr>
          <p:txBody>
            <a:bodyPr lIns="0" tIns="0" rIns="0" bIns="0" rtlCol="0" anchor="t">
              <a:spAutoFit/>
            </a:bodyPr>
            <a:lstStyle/>
            <a:p>
              <a:pPr algn="ctr">
                <a:lnSpc>
                  <a:spcPts val="4799"/>
                </a:lnSpc>
              </a:pPr>
              <a:r>
                <a:rPr lang="en-US" sz="3199" spc="31">
                  <a:solidFill>
                    <a:srgbClr val="02051A"/>
                  </a:solidFill>
                  <a:latin typeface="Cooper Hewitt"/>
                  <a:ea typeface="Cooper Hewitt"/>
                  <a:cs typeface="Cooper Hewitt"/>
                  <a:sym typeface="Cooper Hewitt"/>
                </a:rPr>
                <a:t>É o instrumento formal pelo qual a Administração pública expede autorização e licença para a prática de ato ou o exercício de certa atividade material.</a:t>
              </a:r>
            </a:p>
            <a:p>
              <a:pPr algn="ctr">
                <a:lnSpc>
                  <a:spcPts val="4799"/>
                </a:lnSpc>
              </a:pPr>
              <a:endParaRPr lang="en-US" sz="3199" spc="31">
                <a:solidFill>
                  <a:srgbClr val="02051A"/>
                </a:solidFill>
                <a:latin typeface="Cooper Hewitt"/>
                <a:ea typeface="Cooper Hewitt"/>
                <a:cs typeface="Cooper Hewitt"/>
                <a:sym typeface="Cooper Hewitt"/>
              </a:endParaRPr>
            </a:p>
            <a:p>
              <a:pPr algn="ctr">
                <a:lnSpc>
                  <a:spcPts val="4799"/>
                </a:lnSpc>
              </a:pPr>
              <a:endParaRPr lang="en-US" sz="3199" spc="31">
                <a:solidFill>
                  <a:srgbClr val="02051A"/>
                </a:solidFill>
                <a:latin typeface="Cooper Hewitt"/>
                <a:ea typeface="Cooper Hewitt"/>
                <a:cs typeface="Cooper Hewitt"/>
                <a:sym typeface="Cooper Hewitt"/>
              </a:endParaRPr>
            </a:p>
          </p:txBody>
        </p:sp>
      </p:grpSp>
      <p:grpSp>
        <p:nvGrpSpPr>
          <p:cNvPr id="13" name="Group 13"/>
          <p:cNvGrpSpPr/>
          <p:nvPr/>
        </p:nvGrpSpPr>
        <p:grpSpPr>
          <a:xfrm>
            <a:off x="1355003" y="5830647"/>
            <a:ext cx="7146925" cy="3216950"/>
            <a:chOff x="0" y="0"/>
            <a:chExt cx="9529233" cy="4289266"/>
          </a:xfrm>
        </p:grpSpPr>
        <p:grpSp>
          <p:nvGrpSpPr>
            <p:cNvPr id="14" name="Group 14"/>
            <p:cNvGrpSpPr/>
            <p:nvPr/>
          </p:nvGrpSpPr>
          <p:grpSpPr>
            <a:xfrm>
              <a:off x="0" y="0"/>
              <a:ext cx="9529233" cy="4289266"/>
              <a:chOff x="0" y="0"/>
              <a:chExt cx="7934008" cy="3571229"/>
            </a:xfrm>
          </p:grpSpPr>
          <p:sp>
            <p:nvSpPr>
              <p:cNvPr id="15" name="Freeform 15"/>
              <p:cNvSpPr/>
              <p:nvPr/>
            </p:nvSpPr>
            <p:spPr>
              <a:xfrm>
                <a:off x="0" y="0"/>
                <a:ext cx="7934008" cy="3571229"/>
              </a:xfrm>
              <a:custGeom>
                <a:avLst/>
                <a:gdLst/>
                <a:ahLst/>
                <a:cxnLst/>
                <a:rect l="l" t="t" r="r" b="b"/>
                <a:pathLst>
                  <a:path w="7934008" h="3571229">
                    <a:moveTo>
                      <a:pt x="0" y="0"/>
                    </a:moveTo>
                    <a:lnTo>
                      <a:pt x="0" y="3571229"/>
                    </a:lnTo>
                    <a:lnTo>
                      <a:pt x="7934008" y="3571229"/>
                    </a:lnTo>
                    <a:lnTo>
                      <a:pt x="7934008" y="0"/>
                    </a:lnTo>
                    <a:lnTo>
                      <a:pt x="0" y="0"/>
                    </a:lnTo>
                    <a:close/>
                    <a:moveTo>
                      <a:pt x="7873048" y="3510269"/>
                    </a:moveTo>
                    <a:lnTo>
                      <a:pt x="59690" y="3510269"/>
                    </a:lnTo>
                    <a:lnTo>
                      <a:pt x="59690" y="59690"/>
                    </a:lnTo>
                    <a:lnTo>
                      <a:pt x="7873048" y="59690"/>
                    </a:lnTo>
                    <a:lnTo>
                      <a:pt x="7873048" y="3510269"/>
                    </a:lnTo>
                    <a:close/>
                  </a:path>
                </a:pathLst>
              </a:custGeom>
              <a:solidFill>
                <a:srgbClr val="FFFEFE"/>
              </a:solidFill>
            </p:spPr>
          </p:sp>
        </p:grpSp>
        <p:sp>
          <p:nvSpPr>
            <p:cNvPr id="16" name="TextBox 16"/>
            <p:cNvSpPr txBox="1"/>
            <p:nvPr/>
          </p:nvSpPr>
          <p:spPr>
            <a:xfrm>
              <a:off x="890850" y="959922"/>
              <a:ext cx="7747533" cy="872728"/>
            </a:xfrm>
            <a:prstGeom prst="rect">
              <a:avLst/>
            </a:prstGeom>
          </p:spPr>
          <p:txBody>
            <a:bodyPr lIns="0" tIns="0" rIns="0" bIns="0" rtlCol="0" anchor="t">
              <a:spAutoFit/>
            </a:bodyPr>
            <a:lstStyle/>
            <a:p>
              <a:pPr algn="ctr">
                <a:lnSpc>
                  <a:spcPts val="4559"/>
                </a:lnSpc>
              </a:pPr>
              <a:r>
                <a:rPr lang="en-US" sz="3799" b="1" spc="37">
                  <a:solidFill>
                    <a:srgbClr val="02051A"/>
                  </a:solidFill>
                  <a:latin typeface="Cooper Hewitt Bold"/>
                  <a:ea typeface="Cooper Hewitt Bold"/>
                  <a:cs typeface="Cooper Hewitt Bold"/>
                  <a:sym typeface="Cooper Hewitt Bold"/>
                </a:rPr>
                <a:t>TAXA</a:t>
              </a:r>
            </a:p>
          </p:txBody>
        </p:sp>
        <p:sp>
          <p:nvSpPr>
            <p:cNvPr id="17" name="TextBox 17"/>
            <p:cNvSpPr txBox="1"/>
            <p:nvPr/>
          </p:nvSpPr>
          <p:spPr>
            <a:xfrm>
              <a:off x="890850" y="1854875"/>
              <a:ext cx="7747533" cy="1369695"/>
            </a:xfrm>
            <a:prstGeom prst="rect">
              <a:avLst/>
            </a:prstGeom>
          </p:spPr>
          <p:txBody>
            <a:bodyPr lIns="0" tIns="0" rIns="0" bIns="0" rtlCol="0" anchor="t">
              <a:spAutoFit/>
            </a:bodyPr>
            <a:lstStyle/>
            <a:p>
              <a:pPr algn="ctr">
                <a:lnSpc>
                  <a:spcPts val="4800"/>
                </a:lnSpc>
              </a:pPr>
              <a:r>
                <a:rPr lang="en-US" sz="3200" spc="32">
                  <a:solidFill>
                    <a:srgbClr val="02051A"/>
                  </a:solidFill>
                  <a:latin typeface="Cooper Hewitt"/>
                  <a:ea typeface="Cooper Hewitt"/>
                  <a:cs typeface="Cooper Hewitt"/>
                  <a:sym typeface="Cooper Hewitt"/>
                </a:rPr>
                <a:t>Obrigação Tributária Principal </a:t>
              </a:r>
            </a:p>
            <a:p>
              <a:pPr algn="ctr">
                <a:lnSpc>
                  <a:spcPts val="3000"/>
                </a:lnSpc>
              </a:pPr>
              <a:endParaRPr lang="en-US" sz="3200" spc="32">
                <a:solidFill>
                  <a:srgbClr val="02051A"/>
                </a:solidFill>
                <a:latin typeface="Cooper Hewitt"/>
                <a:ea typeface="Cooper Hewitt"/>
                <a:cs typeface="Cooper Hewitt"/>
                <a:sym typeface="Cooper Hewitt"/>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rot="-6457073">
            <a:off x="-4019003" y="4704417"/>
            <a:ext cx="10649429" cy="6043795"/>
          </a:xfrm>
          <a:prstGeom prst="rect">
            <a:avLst/>
          </a:prstGeom>
          <a:solidFill>
            <a:srgbClr val="02051A"/>
          </a:solidFill>
        </p:spPr>
      </p:sp>
      <p:sp>
        <p:nvSpPr>
          <p:cNvPr id="4" name="AutoShape 4"/>
          <p:cNvSpPr/>
          <p:nvPr/>
        </p:nvSpPr>
        <p:spPr>
          <a:xfrm rot="-4353831">
            <a:off x="-6045346" y="969177"/>
            <a:ext cx="14148093" cy="6113543"/>
          </a:xfrm>
          <a:prstGeom prst="rect">
            <a:avLst/>
          </a:prstGeom>
          <a:solidFill>
            <a:srgbClr val="FF700A"/>
          </a:solidFill>
        </p:spPr>
      </p:sp>
      <p:grpSp>
        <p:nvGrpSpPr>
          <p:cNvPr id="5" name="Group 5"/>
          <p:cNvGrpSpPr/>
          <p:nvPr/>
        </p:nvGrpSpPr>
        <p:grpSpPr>
          <a:xfrm>
            <a:off x="4023013" y="-499003"/>
            <a:ext cx="16052302" cy="13138190"/>
            <a:chOff x="0" y="0"/>
            <a:chExt cx="21403069" cy="17517586"/>
          </a:xfrm>
        </p:grpSpPr>
        <p:grpSp>
          <p:nvGrpSpPr>
            <p:cNvPr id="6" name="Group 6"/>
            <p:cNvGrpSpPr/>
            <p:nvPr/>
          </p:nvGrpSpPr>
          <p:grpSpPr>
            <a:xfrm>
              <a:off x="0" y="0"/>
              <a:ext cx="21403069" cy="17517586"/>
              <a:chOff x="0" y="0"/>
              <a:chExt cx="17820124" cy="14585084"/>
            </a:xfrm>
          </p:grpSpPr>
          <p:sp>
            <p:nvSpPr>
              <p:cNvPr id="7" name="Freeform 7"/>
              <p:cNvSpPr/>
              <p:nvPr/>
            </p:nvSpPr>
            <p:spPr>
              <a:xfrm>
                <a:off x="0" y="0"/>
                <a:ext cx="17820125" cy="14585085"/>
              </a:xfrm>
              <a:custGeom>
                <a:avLst/>
                <a:gdLst/>
                <a:ahLst/>
                <a:cxnLst/>
                <a:rect l="l" t="t" r="r" b="b"/>
                <a:pathLst>
                  <a:path w="17820125" h="14585085">
                    <a:moveTo>
                      <a:pt x="0" y="0"/>
                    </a:moveTo>
                    <a:lnTo>
                      <a:pt x="0" y="14585085"/>
                    </a:lnTo>
                    <a:lnTo>
                      <a:pt x="17820125" y="14585085"/>
                    </a:lnTo>
                    <a:lnTo>
                      <a:pt x="17820125" y="0"/>
                    </a:lnTo>
                    <a:lnTo>
                      <a:pt x="0" y="0"/>
                    </a:lnTo>
                    <a:close/>
                    <a:moveTo>
                      <a:pt x="17759164" y="14524124"/>
                    </a:moveTo>
                    <a:lnTo>
                      <a:pt x="59690" y="14524124"/>
                    </a:lnTo>
                    <a:lnTo>
                      <a:pt x="59690" y="59690"/>
                    </a:lnTo>
                    <a:lnTo>
                      <a:pt x="17759164" y="59690"/>
                    </a:lnTo>
                    <a:lnTo>
                      <a:pt x="17759164" y="14524124"/>
                    </a:lnTo>
                    <a:close/>
                  </a:path>
                </a:pathLst>
              </a:custGeom>
              <a:solidFill>
                <a:srgbClr val="FF700A"/>
              </a:solidFill>
            </p:spPr>
          </p:sp>
        </p:grpSp>
        <p:sp>
          <p:nvSpPr>
            <p:cNvPr id="8" name="TextBox 8"/>
            <p:cNvSpPr txBox="1"/>
            <p:nvPr/>
          </p:nvSpPr>
          <p:spPr>
            <a:xfrm>
              <a:off x="2142230" y="1417122"/>
              <a:ext cx="17118609" cy="872728"/>
            </a:xfrm>
            <a:prstGeom prst="rect">
              <a:avLst/>
            </a:prstGeom>
          </p:spPr>
          <p:txBody>
            <a:bodyPr lIns="0" tIns="0" rIns="0" bIns="0" rtlCol="0" anchor="t">
              <a:spAutoFit/>
            </a:bodyPr>
            <a:lstStyle/>
            <a:p>
              <a:pPr algn="l">
                <a:lnSpc>
                  <a:spcPts val="4559"/>
                </a:lnSpc>
              </a:pPr>
              <a:r>
                <a:rPr lang="en-US" sz="3799" b="1" spc="37">
                  <a:solidFill>
                    <a:srgbClr val="02051A"/>
                  </a:solidFill>
                  <a:latin typeface="Cooper Hewitt Heavy"/>
                  <a:ea typeface="Cooper Hewitt Heavy"/>
                  <a:cs typeface="Cooper Hewitt Heavy"/>
                  <a:sym typeface="Cooper Hewitt Heavy"/>
                </a:rPr>
                <a:t>LEI Nº 13.874/19 - LEI DA LIBERDADE ECONÔMICA</a:t>
              </a:r>
            </a:p>
          </p:txBody>
        </p:sp>
        <p:sp>
          <p:nvSpPr>
            <p:cNvPr id="9" name="TextBox 9"/>
            <p:cNvSpPr txBox="1"/>
            <p:nvPr/>
          </p:nvSpPr>
          <p:spPr>
            <a:xfrm>
              <a:off x="2142230" y="2353350"/>
              <a:ext cx="17118609" cy="13642340"/>
            </a:xfrm>
            <a:prstGeom prst="rect">
              <a:avLst/>
            </a:prstGeom>
          </p:spPr>
          <p:txBody>
            <a:bodyPr lIns="0" tIns="0" rIns="0" bIns="0" rtlCol="0" anchor="t">
              <a:spAutoFit/>
            </a:bodyPr>
            <a:lstStyle/>
            <a:p>
              <a:pPr algn="l">
                <a:lnSpc>
                  <a:spcPts val="4799"/>
                </a:lnSpc>
              </a:pPr>
              <a:r>
                <a:rPr lang="en-US" sz="3199" spc="31">
                  <a:solidFill>
                    <a:srgbClr val="02051A"/>
                  </a:solidFill>
                  <a:latin typeface="Cooper Hewitt"/>
                  <a:ea typeface="Cooper Hewitt"/>
                  <a:cs typeface="Cooper Hewitt"/>
                  <a:sym typeface="Cooper Hewitt"/>
                </a:rPr>
                <a:t>Art. 3º  São direitos de toda pessoa, natural ou jurídica, essenciais para o desenvolvimento e o crescimento econômicos do País, observado o disposto no parágrafo único do art. 170 da Constituição Federal:</a:t>
              </a:r>
            </a:p>
            <a:p>
              <a:pPr algn="l">
                <a:lnSpc>
                  <a:spcPts val="4799"/>
                </a:lnSpc>
              </a:pPr>
              <a:r>
                <a:rPr lang="en-US" sz="3199" spc="31">
                  <a:solidFill>
                    <a:srgbClr val="02051A"/>
                  </a:solidFill>
                  <a:latin typeface="Cooper Hewitt"/>
                  <a:ea typeface="Cooper Hewitt"/>
                  <a:cs typeface="Cooper Hewitt"/>
                  <a:sym typeface="Cooper Hewitt"/>
                </a:rPr>
                <a:t>I - desenvolver atividade econômica de baixo risco, para a qual se valha </a:t>
              </a:r>
              <a:r>
                <a:rPr lang="en-US" sz="3199" b="1" spc="31">
                  <a:solidFill>
                    <a:srgbClr val="02051A"/>
                  </a:solidFill>
                  <a:latin typeface="Cooper Hewitt Bold"/>
                  <a:ea typeface="Cooper Hewitt Bold"/>
                  <a:cs typeface="Cooper Hewitt Bold"/>
                  <a:sym typeface="Cooper Hewitt Bold"/>
                </a:rPr>
                <a:t>exclusivamente de propriedade privada própria ou de terceiros consensuais</a:t>
              </a:r>
              <a:r>
                <a:rPr lang="en-US" sz="3199" spc="31">
                  <a:solidFill>
                    <a:srgbClr val="02051A"/>
                  </a:solidFill>
                  <a:latin typeface="Cooper Hewitt"/>
                  <a:ea typeface="Cooper Hewitt"/>
                  <a:cs typeface="Cooper Hewitt"/>
                  <a:sym typeface="Cooper Hewitt"/>
                </a:rPr>
                <a:t>, sem a necessidade de quaisquer atos públicos de liberação da atividade econômica;</a:t>
              </a:r>
            </a:p>
            <a:p>
              <a:pPr algn="l">
                <a:lnSpc>
                  <a:spcPts val="4799"/>
                </a:lnSpc>
              </a:pPr>
              <a:r>
                <a:rPr lang="en-US" sz="3199" spc="31">
                  <a:solidFill>
                    <a:srgbClr val="02051A"/>
                  </a:solidFill>
                  <a:latin typeface="Cooper Hewitt"/>
                  <a:ea typeface="Cooper Hewitt"/>
                  <a:cs typeface="Cooper Hewitt"/>
                  <a:sym typeface="Cooper Hewitt"/>
                </a:rPr>
                <a:t>§ 2º  A fiscalização do exercício do direito de que trata o inciso I do caput deste artigo será realizada posteriormente, de ofício ou como consequência de denúncia encaminhada à autoridade competente.</a:t>
              </a:r>
            </a:p>
            <a:p>
              <a:pPr algn="l">
                <a:lnSpc>
                  <a:spcPts val="4799"/>
                </a:lnSpc>
              </a:pPr>
              <a:r>
                <a:rPr lang="en-US" sz="3199" spc="31">
                  <a:solidFill>
                    <a:srgbClr val="02051A"/>
                  </a:solidFill>
                  <a:latin typeface="Cooper Hewitt"/>
                  <a:ea typeface="Cooper Hewitt"/>
                  <a:cs typeface="Cooper Hewitt"/>
                  <a:sym typeface="Cooper Hewitt"/>
                </a:rPr>
                <a:t>§ 1º III - na hipótese de existência de legislação estadual, distrital ou municipal sobre a classificação de atividades de baixo risco, o ente federativo que editar ou tiver editado norma específica encaminhará notificação ao Ministério da Economia sobre a edição de sua norma.</a:t>
              </a:r>
            </a:p>
            <a:p>
              <a:pPr algn="l">
                <a:lnSpc>
                  <a:spcPts val="4799"/>
                </a:lnSpc>
              </a:pPr>
              <a:endParaRPr lang="en-US" sz="3199" spc="31">
                <a:solidFill>
                  <a:srgbClr val="02051A"/>
                </a:solidFill>
                <a:latin typeface="Cooper Hewitt"/>
                <a:ea typeface="Cooper Hewitt"/>
                <a:cs typeface="Cooper Hewitt"/>
                <a:sym typeface="Cooper Hewitt"/>
              </a:endParaRPr>
            </a:p>
            <a:p>
              <a:pPr algn="l">
                <a:lnSpc>
                  <a:spcPts val="4799"/>
                </a:lnSpc>
              </a:pPr>
              <a:endParaRPr lang="en-US" sz="3199" spc="31">
                <a:solidFill>
                  <a:srgbClr val="02051A"/>
                </a:solidFill>
                <a:latin typeface="Cooper Hewitt"/>
                <a:ea typeface="Cooper Hewitt"/>
                <a:cs typeface="Cooper Hewitt"/>
                <a:sym typeface="Cooper Hewitt"/>
              </a:endParaRPr>
            </a:p>
            <a:p>
              <a:pPr algn="l">
                <a:lnSpc>
                  <a:spcPts val="4800"/>
                </a:lnSpc>
              </a:pPr>
              <a:endParaRPr lang="en-US" sz="3199" spc="31">
                <a:solidFill>
                  <a:srgbClr val="02051A"/>
                </a:solidFill>
                <a:latin typeface="Cooper Hewitt"/>
                <a:ea typeface="Cooper Hewitt"/>
                <a:cs typeface="Cooper Hewitt"/>
                <a:sym typeface="Cooper Hewitt"/>
              </a:endParaRPr>
            </a:p>
          </p:txBody>
        </p:sp>
      </p:grpSp>
      <p:grpSp>
        <p:nvGrpSpPr>
          <p:cNvPr id="10" name="Group 10"/>
          <p:cNvGrpSpPr/>
          <p:nvPr/>
        </p:nvGrpSpPr>
        <p:grpSpPr>
          <a:xfrm>
            <a:off x="-394487" y="-1813453"/>
            <a:ext cx="5977718" cy="7883545"/>
            <a:chOff x="0" y="0"/>
            <a:chExt cx="7970290" cy="10511393"/>
          </a:xfrm>
        </p:grpSpPr>
        <p:grpSp>
          <p:nvGrpSpPr>
            <p:cNvPr id="11" name="Group 11"/>
            <p:cNvGrpSpPr/>
            <p:nvPr/>
          </p:nvGrpSpPr>
          <p:grpSpPr>
            <a:xfrm>
              <a:off x="0" y="0"/>
              <a:ext cx="7970290" cy="10511393"/>
              <a:chOff x="0" y="0"/>
              <a:chExt cx="6636037" cy="8751751"/>
            </a:xfrm>
          </p:grpSpPr>
          <p:sp>
            <p:nvSpPr>
              <p:cNvPr id="12" name="Freeform 12"/>
              <p:cNvSpPr/>
              <p:nvPr/>
            </p:nvSpPr>
            <p:spPr>
              <a:xfrm>
                <a:off x="0" y="0"/>
                <a:ext cx="6636038" cy="8751751"/>
              </a:xfrm>
              <a:custGeom>
                <a:avLst/>
                <a:gdLst/>
                <a:ahLst/>
                <a:cxnLst/>
                <a:rect l="l" t="t" r="r" b="b"/>
                <a:pathLst>
                  <a:path w="6636038" h="8751751">
                    <a:moveTo>
                      <a:pt x="0" y="0"/>
                    </a:moveTo>
                    <a:lnTo>
                      <a:pt x="0" y="8751751"/>
                    </a:lnTo>
                    <a:lnTo>
                      <a:pt x="6636038" y="8751751"/>
                    </a:lnTo>
                    <a:lnTo>
                      <a:pt x="6636038" y="0"/>
                    </a:lnTo>
                    <a:lnTo>
                      <a:pt x="0" y="0"/>
                    </a:lnTo>
                    <a:close/>
                    <a:moveTo>
                      <a:pt x="6575077" y="8690791"/>
                    </a:moveTo>
                    <a:lnTo>
                      <a:pt x="59690" y="8690791"/>
                    </a:lnTo>
                    <a:lnTo>
                      <a:pt x="59690" y="59690"/>
                    </a:lnTo>
                    <a:lnTo>
                      <a:pt x="6575077" y="59690"/>
                    </a:lnTo>
                    <a:lnTo>
                      <a:pt x="6575077" y="8690791"/>
                    </a:lnTo>
                    <a:close/>
                  </a:path>
                </a:pathLst>
              </a:custGeom>
              <a:solidFill>
                <a:srgbClr val="FF700A"/>
              </a:solidFill>
            </p:spPr>
          </p:sp>
        </p:grpSp>
        <p:sp>
          <p:nvSpPr>
            <p:cNvPr id="13" name="TextBox 13"/>
            <p:cNvSpPr txBox="1"/>
            <p:nvPr/>
          </p:nvSpPr>
          <p:spPr>
            <a:xfrm>
              <a:off x="797745" y="1417122"/>
              <a:ext cx="6374800" cy="866775"/>
            </a:xfrm>
            <a:prstGeom prst="rect">
              <a:avLst/>
            </a:prstGeom>
          </p:spPr>
          <p:txBody>
            <a:bodyPr lIns="0" tIns="0" rIns="0" bIns="0" rtlCol="0" anchor="t">
              <a:spAutoFit/>
            </a:bodyPr>
            <a:lstStyle/>
            <a:p>
              <a:pPr algn="l">
                <a:lnSpc>
                  <a:spcPts val="4559"/>
                </a:lnSpc>
              </a:pPr>
              <a:endParaRPr/>
            </a:p>
          </p:txBody>
        </p:sp>
        <p:sp>
          <p:nvSpPr>
            <p:cNvPr id="14" name="TextBox 14"/>
            <p:cNvSpPr txBox="1"/>
            <p:nvPr/>
          </p:nvSpPr>
          <p:spPr>
            <a:xfrm>
              <a:off x="797745" y="2385497"/>
              <a:ext cx="6374800" cy="6604000"/>
            </a:xfrm>
            <a:prstGeom prst="rect">
              <a:avLst/>
            </a:prstGeom>
          </p:spPr>
          <p:txBody>
            <a:bodyPr lIns="0" tIns="0" rIns="0" bIns="0" rtlCol="0" anchor="t">
              <a:spAutoFit/>
            </a:bodyPr>
            <a:lstStyle/>
            <a:p>
              <a:pPr algn="l">
                <a:lnSpc>
                  <a:spcPts val="4200"/>
                </a:lnSpc>
              </a:pPr>
              <a:r>
                <a:rPr lang="en-US" sz="2800" spc="28">
                  <a:solidFill>
                    <a:srgbClr val="02051A"/>
                  </a:solidFill>
                  <a:latin typeface="Cooper Hewitt"/>
                  <a:ea typeface="Cooper Hewitt"/>
                  <a:cs typeface="Cooper Hewitt"/>
                  <a:sym typeface="Cooper Hewitt"/>
                </a:rPr>
                <a:t>Art. 2º  São princípios que norteiam o disposto nesta Lei:</a:t>
              </a:r>
            </a:p>
            <a:p>
              <a:pPr algn="l">
                <a:lnSpc>
                  <a:spcPts val="4200"/>
                </a:lnSpc>
              </a:pPr>
              <a:r>
                <a:rPr lang="en-US" sz="2800" spc="28">
                  <a:solidFill>
                    <a:srgbClr val="02051A"/>
                  </a:solidFill>
                  <a:latin typeface="Cooper Hewitt"/>
                  <a:ea typeface="Cooper Hewitt"/>
                  <a:cs typeface="Cooper Hewitt"/>
                  <a:sym typeface="Cooper Hewitt"/>
                </a:rPr>
                <a:t>I - a liberdade como uma garantia no exercício de atividades econômicas;</a:t>
              </a:r>
            </a:p>
            <a:p>
              <a:pPr algn="l">
                <a:lnSpc>
                  <a:spcPts val="4200"/>
                </a:lnSpc>
              </a:pPr>
              <a:r>
                <a:rPr lang="en-US" sz="2800" spc="28">
                  <a:solidFill>
                    <a:srgbClr val="02051A"/>
                  </a:solidFill>
                  <a:latin typeface="Cooper Hewitt"/>
                  <a:ea typeface="Cooper Hewitt"/>
                  <a:cs typeface="Cooper Hewitt"/>
                  <a:sym typeface="Cooper Hewitt"/>
                </a:rPr>
                <a:t>II - a boa-fé do particular perante o poder público;</a:t>
              </a:r>
            </a:p>
            <a:p>
              <a:pPr algn="l">
                <a:lnSpc>
                  <a:spcPts val="4799"/>
                </a:lnSpc>
              </a:pPr>
              <a:endParaRPr lang="en-US" sz="2800" spc="28">
                <a:solidFill>
                  <a:srgbClr val="02051A"/>
                </a:solidFill>
                <a:latin typeface="Cooper Hewitt"/>
                <a:ea typeface="Cooper Hewitt"/>
                <a:cs typeface="Cooper Hewitt"/>
                <a:sym typeface="Cooper Hewitt"/>
              </a:endParaRPr>
            </a:p>
            <a:p>
              <a:pPr algn="l">
                <a:lnSpc>
                  <a:spcPts val="4800"/>
                </a:lnSpc>
              </a:pPr>
              <a:endParaRPr lang="en-US" sz="2800" spc="28">
                <a:solidFill>
                  <a:srgbClr val="02051A"/>
                </a:solidFill>
                <a:latin typeface="Cooper Hewitt"/>
                <a:ea typeface="Cooper Hewitt"/>
                <a:cs typeface="Cooper Hewitt"/>
                <a:sym typeface="Cooper Hewitt"/>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1870269" y="5330903"/>
            <a:ext cx="6737726" cy="7234160"/>
            <a:chOff x="0" y="0"/>
            <a:chExt cx="8983635" cy="9645547"/>
          </a:xfrm>
        </p:grpSpPr>
        <p:sp>
          <p:nvSpPr>
            <p:cNvPr id="4" name="AutoShape 4"/>
            <p:cNvSpPr/>
            <p:nvPr/>
          </p:nvSpPr>
          <p:spPr>
            <a:xfrm rot="3790950">
              <a:off x="-917586" y="2706702"/>
              <a:ext cx="7721600" cy="2692400"/>
            </a:xfrm>
            <a:prstGeom prst="rect">
              <a:avLst/>
            </a:prstGeom>
            <a:solidFill>
              <a:srgbClr val="02051A"/>
            </a:solidFill>
          </p:spPr>
        </p:sp>
        <p:sp>
          <p:nvSpPr>
            <p:cNvPr id="5" name="AutoShape 5"/>
            <p:cNvSpPr/>
            <p:nvPr/>
          </p:nvSpPr>
          <p:spPr>
            <a:xfrm rot="1687673">
              <a:off x="1083351" y="5291996"/>
              <a:ext cx="7721600" cy="2692400"/>
            </a:xfrm>
            <a:prstGeom prst="rect">
              <a:avLst/>
            </a:prstGeom>
            <a:solidFill>
              <a:srgbClr val="FF700A"/>
            </a:solidFill>
          </p:spPr>
        </p:sp>
      </p:grpSp>
      <p:grpSp>
        <p:nvGrpSpPr>
          <p:cNvPr id="6" name="Group 6"/>
          <p:cNvGrpSpPr/>
          <p:nvPr/>
        </p:nvGrpSpPr>
        <p:grpSpPr>
          <a:xfrm>
            <a:off x="13560433" y="-2031093"/>
            <a:ext cx="6992778" cy="7161721"/>
            <a:chOff x="0" y="0"/>
            <a:chExt cx="9323704" cy="9548961"/>
          </a:xfrm>
        </p:grpSpPr>
        <p:sp>
          <p:nvSpPr>
            <p:cNvPr id="7" name="AutoShape 7"/>
            <p:cNvSpPr/>
            <p:nvPr/>
          </p:nvSpPr>
          <p:spPr>
            <a:xfrm rot="2212923">
              <a:off x="35297" y="2047724"/>
              <a:ext cx="7721600" cy="2692400"/>
            </a:xfrm>
            <a:prstGeom prst="rect">
              <a:avLst/>
            </a:prstGeom>
            <a:solidFill>
              <a:srgbClr val="02051A"/>
            </a:solidFill>
          </p:spPr>
        </p:sp>
        <p:sp>
          <p:nvSpPr>
            <p:cNvPr id="8" name="AutoShape 8"/>
            <p:cNvSpPr/>
            <p:nvPr/>
          </p:nvSpPr>
          <p:spPr>
            <a:xfrm rot="3696239">
              <a:off x="2442623" y="4166283"/>
              <a:ext cx="7721600" cy="2692400"/>
            </a:xfrm>
            <a:prstGeom prst="rect">
              <a:avLst/>
            </a:prstGeom>
            <a:solidFill>
              <a:srgbClr val="FF700A"/>
            </a:solidFill>
          </p:spPr>
        </p:sp>
      </p:grpSp>
      <p:grpSp>
        <p:nvGrpSpPr>
          <p:cNvPr id="9" name="Group 9"/>
          <p:cNvGrpSpPr/>
          <p:nvPr/>
        </p:nvGrpSpPr>
        <p:grpSpPr>
          <a:xfrm>
            <a:off x="-4368282" y="17707"/>
            <a:ext cx="26513863" cy="10225842"/>
            <a:chOff x="0" y="0"/>
            <a:chExt cx="35351817" cy="13634455"/>
          </a:xfrm>
        </p:grpSpPr>
        <p:grpSp>
          <p:nvGrpSpPr>
            <p:cNvPr id="10" name="Group 10"/>
            <p:cNvGrpSpPr/>
            <p:nvPr/>
          </p:nvGrpSpPr>
          <p:grpSpPr>
            <a:xfrm>
              <a:off x="0" y="0"/>
              <a:ext cx="35351817" cy="13634455"/>
              <a:chOff x="0" y="0"/>
              <a:chExt cx="29433806" cy="11352002"/>
            </a:xfrm>
          </p:grpSpPr>
          <p:sp>
            <p:nvSpPr>
              <p:cNvPr id="11" name="Freeform 11"/>
              <p:cNvSpPr/>
              <p:nvPr/>
            </p:nvSpPr>
            <p:spPr>
              <a:xfrm>
                <a:off x="0" y="0"/>
                <a:ext cx="29433806" cy="11352002"/>
              </a:xfrm>
              <a:custGeom>
                <a:avLst/>
                <a:gdLst/>
                <a:ahLst/>
                <a:cxnLst/>
                <a:rect l="l" t="t" r="r" b="b"/>
                <a:pathLst>
                  <a:path w="29433806" h="11352002">
                    <a:moveTo>
                      <a:pt x="0" y="0"/>
                    </a:moveTo>
                    <a:lnTo>
                      <a:pt x="0" y="11352002"/>
                    </a:lnTo>
                    <a:lnTo>
                      <a:pt x="29433806" y="11352002"/>
                    </a:lnTo>
                    <a:lnTo>
                      <a:pt x="29433806" y="0"/>
                    </a:lnTo>
                    <a:lnTo>
                      <a:pt x="0" y="0"/>
                    </a:lnTo>
                    <a:close/>
                    <a:moveTo>
                      <a:pt x="29372846" y="11291043"/>
                    </a:moveTo>
                    <a:lnTo>
                      <a:pt x="59690" y="11291043"/>
                    </a:lnTo>
                    <a:lnTo>
                      <a:pt x="59690" y="59690"/>
                    </a:lnTo>
                    <a:lnTo>
                      <a:pt x="29372846" y="59690"/>
                    </a:lnTo>
                    <a:lnTo>
                      <a:pt x="29372846" y="11291043"/>
                    </a:lnTo>
                    <a:close/>
                  </a:path>
                </a:pathLst>
              </a:custGeom>
              <a:solidFill>
                <a:srgbClr val="FF700A"/>
              </a:solidFill>
            </p:spPr>
          </p:sp>
        </p:grpSp>
        <p:sp>
          <p:nvSpPr>
            <p:cNvPr id="12" name="TextBox 12"/>
            <p:cNvSpPr txBox="1"/>
            <p:nvPr/>
          </p:nvSpPr>
          <p:spPr>
            <a:xfrm>
              <a:off x="2475111" y="825926"/>
              <a:ext cx="30401594" cy="1206500"/>
            </a:xfrm>
            <a:prstGeom prst="rect">
              <a:avLst/>
            </a:prstGeom>
          </p:spPr>
          <p:txBody>
            <a:bodyPr lIns="0" tIns="0" rIns="0" bIns="0" rtlCol="0" anchor="t">
              <a:spAutoFit/>
            </a:bodyPr>
            <a:lstStyle/>
            <a:p>
              <a:pPr algn="ctr">
                <a:lnSpc>
                  <a:spcPts val="6500"/>
                </a:lnSpc>
              </a:pPr>
              <a:r>
                <a:rPr lang="en-US" sz="5000" spc="50">
                  <a:solidFill>
                    <a:srgbClr val="575B68"/>
                  </a:solidFill>
                  <a:latin typeface="Cooper Hewitt"/>
                  <a:ea typeface="Cooper Hewitt"/>
                  <a:cs typeface="Cooper Hewitt"/>
                  <a:sym typeface="Cooper Hewitt"/>
                </a:rPr>
                <a:t>RESOLUÇÃO CGSIM Nº 59, DE 12 DE AGOSTO DE 2020</a:t>
              </a:r>
            </a:p>
          </p:txBody>
        </p:sp>
        <p:sp>
          <p:nvSpPr>
            <p:cNvPr id="13" name="TextBox 13"/>
            <p:cNvSpPr txBox="1"/>
            <p:nvPr/>
          </p:nvSpPr>
          <p:spPr>
            <a:xfrm>
              <a:off x="8720045" y="2473905"/>
              <a:ext cx="17911727" cy="10144125"/>
            </a:xfrm>
            <a:prstGeom prst="rect">
              <a:avLst/>
            </a:prstGeom>
          </p:spPr>
          <p:txBody>
            <a:bodyPr lIns="0" tIns="0" rIns="0" bIns="0" rtlCol="0" anchor="t">
              <a:spAutoFit/>
            </a:bodyPr>
            <a:lstStyle/>
            <a:p>
              <a:pPr algn="l">
                <a:lnSpc>
                  <a:spcPts val="3359"/>
                </a:lnSpc>
              </a:pPr>
              <a:r>
                <a:rPr lang="en-US" sz="2799" spc="279">
                  <a:solidFill>
                    <a:srgbClr val="02051A"/>
                  </a:solidFill>
                  <a:latin typeface="Cooper Hewitt"/>
                  <a:ea typeface="Cooper Hewitt"/>
                  <a:cs typeface="Cooper Hewitt"/>
                  <a:sym typeface="Cooper Hewitt"/>
                </a:rPr>
                <a:t>Art. 17. O Termo de Ciência e Responsabilidade com Efeito de Dispensa </a:t>
              </a:r>
              <a:r>
                <a:rPr lang="en-US" sz="2799" b="1" spc="279">
                  <a:solidFill>
                    <a:srgbClr val="02051A"/>
                  </a:solidFill>
                  <a:latin typeface="Cooper Hewitt Bold"/>
                  <a:ea typeface="Cooper Hewitt Bold"/>
                  <a:cs typeface="Cooper Hewitt Bold"/>
                  <a:sym typeface="Cooper Hewitt Bold"/>
                </a:rPr>
                <a:t>de Alvará e Licença de Funcionamento</a:t>
              </a:r>
              <a:r>
                <a:rPr lang="en-US" sz="2799" spc="279">
                  <a:solidFill>
                    <a:srgbClr val="02051A"/>
                  </a:solidFill>
                  <a:latin typeface="Cooper Hewitt"/>
                  <a:ea typeface="Cooper Hewitt"/>
                  <a:cs typeface="Cooper Hewitt"/>
                  <a:sym typeface="Cooper Hewitt"/>
                </a:rPr>
                <a:t> conterá declaração eletrônica do MEI, sob as penas da lei, quanto:</a:t>
              </a:r>
            </a:p>
            <a:p>
              <a:pPr algn="l">
                <a:lnSpc>
                  <a:spcPts val="3360"/>
                </a:lnSpc>
              </a:pPr>
              <a:endParaRPr lang="en-US" sz="2799" spc="279">
                <a:solidFill>
                  <a:srgbClr val="02051A"/>
                </a:solidFill>
                <a:latin typeface="Cooper Hewitt"/>
                <a:ea typeface="Cooper Hewitt"/>
                <a:cs typeface="Cooper Hewitt"/>
                <a:sym typeface="Cooper Hewitt"/>
              </a:endParaRPr>
            </a:p>
            <a:p>
              <a:pPr algn="l">
                <a:lnSpc>
                  <a:spcPts val="3359"/>
                </a:lnSpc>
              </a:pPr>
              <a:r>
                <a:rPr lang="en-US" sz="2799" spc="279">
                  <a:solidFill>
                    <a:srgbClr val="02051A"/>
                  </a:solidFill>
                  <a:latin typeface="Cooper Hewitt"/>
                  <a:ea typeface="Cooper Hewitt"/>
                  <a:cs typeface="Cooper Hewitt"/>
                  <a:sym typeface="Cooper Hewitt"/>
                </a:rPr>
                <a:t>I - ao conhecimento e atendimento dos requisitos legais exigidos pelo Estado e pela </a:t>
              </a:r>
              <a:r>
                <a:rPr lang="en-US" sz="2799" b="1" spc="279">
                  <a:solidFill>
                    <a:srgbClr val="02051A"/>
                  </a:solidFill>
                  <a:latin typeface="Cooper Hewitt Bold"/>
                  <a:ea typeface="Cooper Hewitt Bold"/>
                  <a:cs typeface="Cooper Hewitt Bold"/>
                  <a:sym typeface="Cooper Hewitt Bold"/>
                </a:rPr>
                <a:t>Prefeitura do Município</a:t>
              </a:r>
              <a:r>
                <a:rPr lang="en-US" sz="2799" spc="279">
                  <a:solidFill>
                    <a:srgbClr val="02051A"/>
                  </a:solidFill>
                  <a:latin typeface="Cooper Hewitt"/>
                  <a:ea typeface="Cooper Hewitt"/>
                  <a:cs typeface="Cooper Hewitt"/>
                  <a:sym typeface="Cooper Hewitt"/>
                </a:rPr>
                <a:t> para a dispensa de alvará de licença e funcionamento, compreendidos os aspectos </a:t>
              </a:r>
              <a:r>
                <a:rPr lang="en-US" sz="2799" b="1" spc="279">
                  <a:solidFill>
                    <a:srgbClr val="02051A"/>
                  </a:solidFill>
                  <a:latin typeface="Cooper Hewitt Bold"/>
                  <a:ea typeface="Cooper Hewitt Bold"/>
                  <a:cs typeface="Cooper Hewitt Bold"/>
                  <a:sym typeface="Cooper Hewitt Bold"/>
                </a:rPr>
                <a:t>sanitários, ambientais, tributários, de segurança pública, uso e ocupação do solo, atividades domiciliares e restrições ao uso de espaços públicos</a:t>
              </a:r>
              <a:r>
                <a:rPr lang="en-US" sz="2799" spc="279">
                  <a:solidFill>
                    <a:srgbClr val="02051A"/>
                  </a:solidFill>
                  <a:latin typeface="Cooper Hewitt"/>
                  <a:ea typeface="Cooper Hewitt"/>
                  <a:cs typeface="Cooper Hewitt"/>
                  <a:sym typeface="Cooper Hewitt"/>
                </a:rPr>
                <a:t>;</a:t>
              </a:r>
            </a:p>
            <a:p>
              <a:pPr algn="l">
                <a:lnSpc>
                  <a:spcPts val="3360"/>
                </a:lnSpc>
              </a:pPr>
              <a:endParaRPr lang="en-US" sz="2799" spc="279">
                <a:solidFill>
                  <a:srgbClr val="02051A"/>
                </a:solidFill>
                <a:latin typeface="Cooper Hewitt"/>
                <a:ea typeface="Cooper Hewitt"/>
                <a:cs typeface="Cooper Hewitt"/>
                <a:sym typeface="Cooper Hewitt"/>
              </a:endParaRPr>
            </a:p>
            <a:p>
              <a:pPr algn="l">
                <a:lnSpc>
                  <a:spcPts val="3359"/>
                </a:lnSpc>
              </a:pPr>
              <a:r>
                <a:rPr lang="en-US" sz="2799" spc="279">
                  <a:solidFill>
                    <a:srgbClr val="02051A"/>
                  </a:solidFill>
                  <a:latin typeface="Cooper Hewitt"/>
                  <a:ea typeface="Cooper Hewitt"/>
                  <a:cs typeface="Cooper Hewitt"/>
                  <a:sym typeface="Cooper Hewitt"/>
                </a:rPr>
                <a:t>II - à autorização de inspeção e fiscalização no local de exercício das atividades, ainda que em sua residência, para fins de verificação da observância dos referidos requisitos; e</a:t>
              </a:r>
            </a:p>
            <a:p>
              <a:pPr algn="l">
                <a:lnSpc>
                  <a:spcPts val="3360"/>
                </a:lnSpc>
              </a:pPr>
              <a:endParaRPr lang="en-US" sz="2799" spc="279">
                <a:solidFill>
                  <a:srgbClr val="02051A"/>
                </a:solidFill>
                <a:latin typeface="Cooper Hewitt"/>
                <a:ea typeface="Cooper Hewitt"/>
                <a:cs typeface="Cooper Hewitt"/>
                <a:sym typeface="Cooper Hewitt"/>
              </a:endParaRPr>
            </a:p>
            <a:p>
              <a:pPr algn="l">
                <a:lnSpc>
                  <a:spcPts val="3360"/>
                </a:lnSpc>
              </a:pPr>
              <a:r>
                <a:rPr lang="en-US" sz="2800" spc="280">
                  <a:solidFill>
                    <a:srgbClr val="02051A"/>
                  </a:solidFill>
                  <a:latin typeface="Cooper Hewitt"/>
                  <a:ea typeface="Cooper Hewitt"/>
                  <a:cs typeface="Cooper Hewitt"/>
                  <a:sym typeface="Cooper Hewitt"/>
                </a:rPr>
                <a:t>III - ao conhecimento que o não atendimento dos requisitos legais exigidos pelo Estado e pela Prefeitura do Município acarretará o cancelamento da dispensa de alvará e licença de funcionamento.</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1870269" y="5330903"/>
            <a:ext cx="6737726" cy="7234160"/>
            <a:chOff x="0" y="0"/>
            <a:chExt cx="8983635" cy="9645547"/>
          </a:xfrm>
        </p:grpSpPr>
        <p:sp>
          <p:nvSpPr>
            <p:cNvPr id="4" name="AutoShape 4"/>
            <p:cNvSpPr/>
            <p:nvPr/>
          </p:nvSpPr>
          <p:spPr>
            <a:xfrm rot="3790950">
              <a:off x="-917586" y="2706702"/>
              <a:ext cx="7721600" cy="2692400"/>
            </a:xfrm>
            <a:prstGeom prst="rect">
              <a:avLst/>
            </a:prstGeom>
            <a:solidFill>
              <a:srgbClr val="02051A"/>
            </a:solidFill>
          </p:spPr>
        </p:sp>
        <p:sp>
          <p:nvSpPr>
            <p:cNvPr id="5" name="AutoShape 5"/>
            <p:cNvSpPr/>
            <p:nvPr/>
          </p:nvSpPr>
          <p:spPr>
            <a:xfrm rot="1687673">
              <a:off x="1083351" y="5291996"/>
              <a:ext cx="7721600" cy="2692400"/>
            </a:xfrm>
            <a:prstGeom prst="rect">
              <a:avLst/>
            </a:prstGeom>
            <a:solidFill>
              <a:srgbClr val="FF700A"/>
            </a:solidFill>
          </p:spPr>
        </p:sp>
      </p:grpSp>
      <p:grpSp>
        <p:nvGrpSpPr>
          <p:cNvPr id="6" name="Group 6"/>
          <p:cNvGrpSpPr/>
          <p:nvPr/>
        </p:nvGrpSpPr>
        <p:grpSpPr>
          <a:xfrm>
            <a:off x="13560433" y="-2031093"/>
            <a:ext cx="6992778" cy="7161721"/>
            <a:chOff x="0" y="0"/>
            <a:chExt cx="9323704" cy="9548961"/>
          </a:xfrm>
        </p:grpSpPr>
        <p:sp>
          <p:nvSpPr>
            <p:cNvPr id="7" name="AutoShape 7"/>
            <p:cNvSpPr/>
            <p:nvPr/>
          </p:nvSpPr>
          <p:spPr>
            <a:xfrm rot="2212923">
              <a:off x="35297" y="2047724"/>
              <a:ext cx="7721600" cy="2692400"/>
            </a:xfrm>
            <a:prstGeom prst="rect">
              <a:avLst/>
            </a:prstGeom>
            <a:solidFill>
              <a:srgbClr val="02051A"/>
            </a:solidFill>
          </p:spPr>
        </p:sp>
        <p:sp>
          <p:nvSpPr>
            <p:cNvPr id="8" name="AutoShape 8"/>
            <p:cNvSpPr/>
            <p:nvPr/>
          </p:nvSpPr>
          <p:spPr>
            <a:xfrm rot="3696239">
              <a:off x="2442623" y="4166283"/>
              <a:ext cx="7721600" cy="2692400"/>
            </a:xfrm>
            <a:prstGeom prst="rect">
              <a:avLst/>
            </a:prstGeom>
            <a:solidFill>
              <a:srgbClr val="FF700A"/>
            </a:solidFill>
          </p:spPr>
        </p:sp>
      </p:grpSp>
      <p:grpSp>
        <p:nvGrpSpPr>
          <p:cNvPr id="9" name="Group 9"/>
          <p:cNvGrpSpPr/>
          <p:nvPr/>
        </p:nvGrpSpPr>
        <p:grpSpPr>
          <a:xfrm>
            <a:off x="2336090" y="4194119"/>
            <a:ext cx="13398345" cy="9507728"/>
            <a:chOff x="0" y="0"/>
            <a:chExt cx="17864460" cy="12676971"/>
          </a:xfrm>
        </p:grpSpPr>
        <p:grpSp>
          <p:nvGrpSpPr>
            <p:cNvPr id="10" name="Group 10"/>
            <p:cNvGrpSpPr/>
            <p:nvPr/>
          </p:nvGrpSpPr>
          <p:grpSpPr>
            <a:xfrm>
              <a:off x="0" y="0"/>
              <a:ext cx="17864460" cy="12676971"/>
              <a:chOff x="0" y="0"/>
              <a:chExt cx="29433806" cy="20886806"/>
            </a:xfrm>
          </p:grpSpPr>
          <p:sp>
            <p:nvSpPr>
              <p:cNvPr id="11" name="Freeform 11"/>
              <p:cNvSpPr/>
              <p:nvPr/>
            </p:nvSpPr>
            <p:spPr>
              <a:xfrm>
                <a:off x="0" y="0"/>
                <a:ext cx="29433806" cy="20886806"/>
              </a:xfrm>
              <a:custGeom>
                <a:avLst/>
                <a:gdLst/>
                <a:ahLst/>
                <a:cxnLst/>
                <a:rect l="l" t="t" r="r" b="b"/>
                <a:pathLst>
                  <a:path w="29433806" h="20886806">
                    <a:moveTo>
                      <a:pt x="0" y="0"/>
                    </a:moveTo>
                    <a:lnTo>
                      <a:pt x="0" y="20886806"/>
                    </a:lnTo>
                    <a:lnTo>
                      <a:pt x="29433806" y="20886806"/>
                    </a:lnTo>
                    <a:lnTo>
                      <a:pt x="29433806" y="0"/>
                    </a:lnTo>
                    <a:lnTo>
                      <a:pt x="0" y="0"/>
                    </a:lnTo>
                    <a:close/>
                    <a:moveTo>
                      <a:pt x="29372846" y="20825845"/>
                    </a:moveTo>
                    <a:lnTo>
                      <a:pt x="59690" y="20825845"/>
                    </a:lnTo>
                    <a:lnTo>
                      <a:pt x="59690" y="59690"/>
                    </a:lnTo>
                    <a:lnTo>
                      <a:pt x="29372846" y="59690"/>
                    </a:lnTo>
                    <a:lnTo>
                      <a:pt x="29372846" y="20825845"/>
                    </a:lnTo>
                    <a:close/>
                  </a:path>
                </a:pathLst>
              </a:custGeom>
              <a:solidFill>
                <a:srgbClr val="FF700A"/>
              </a:solidFill>
            </p:spPr>
          </p:sp>
        </p:grpSp>
        <p:sp>
          <p:nvSpPr>
            <p:cNvPr id="12" name="TextBox 12"/>
            <p:cNvSpPr txBox="1"/>
            <p:nvPr/>
          </p:nvSpPr>
          <p:spPr>
            <a:xfrm>
              <a:off x="1250757" y="399334"/>
              <a:ext cx="15362946" cy="6414742"/>
            </a:xfrm>
            <a:prstGeom prst="rect">
              <a:avLst/>
            </a:prstGeom>
          </p:spPr>
          <p:txBody>
            <a:bodyPr lIns="0" tIns="0" rIns="0" bIns="0" rtlCol="0" anchor="t">
              <a:spAutoFit/>
            </a:bodyPr>
            <a:lstStyle/>
            <a:p>
              <a:pPr algn="ctr">
                <a:lnSpc>
                  <a:spcPts val="3804"/>
                </a:lnSpc>
              </a:pPr>
              <a:r>
                <a:rPr lang="en-US" sz="2926" b="1" spc="29">
                  <a:solidFill>
                    <a:srgbClr val="575B68"/>
                  </a:solidFill>
                  <a:latin typeface="Cooper Hewitt Bold"/>
                  <a:ea typeface="Cooper Hewitt Bold"/>
                  <a:cs typeface="Cooper Hewitt Bold"/>
                  <a:sym typeface="Cooper Hewitt Bold"/>
                </a:rPr>
                <a:t>LC 123/2006</a:t>
              </a:r>
            </a:p>
            <a:p>
              <a:pPr algn="ctr">
                <a:lnSpc>
                  <a:spcPts val="3804"/>
                </a:lnSpc>
              </a:pPr>
              <a:endParaRPr lang="en-US" sz="2926" b="1" spc="29">
                <a:solidFill>
                  <a:srgbClr val="575B68"/>
                </a:solidFill>
                <a:latin typeface="Cooper Hewitt Bold"/>
                <a:ea typeface="Cooper Hewitt Bold"/>
                <a:cs typeface="Cooper Hewitt Bold"/>
                <a:sym typeface="Cooper Hewitt Bold"/>
              </a:endParaRPr>
            </a:p>
            <a:p>
              <a:pPr algn="ctr">
                <a:lnSpc>
                  <a:spcPts val="3804"/>
                </a:lnSpc>
              </a:pPr>
              <a:endParaRPr lang="en-US" sz="2926" b="1" spc="29">
                <a:solidFill>
                  <a:srgbClr val="575B68"/>
                </a:solidFill>
                <a:latin typeface="Cooper Hewitt Bold"/>
                <a:ea typeface="Cooper Hewitt Bold"/>
                <a:cs typeface="Cooper Hewitt Bold"/>
                <a:sym typeface="Cooper Hewitt Bold"/>
              </a:endParaRPr>
            </a:p>
            <a:p>
              <a:pPr algn="ctr">
                <a:lnSpc>
                  <a:spcPts val="3804"/>
                </a:lnSpc>
              </a:pPr>
              <a:r>
                <a:rPr lang="en-US" sz="2926" spc="29">
                  <a:solidFill>
                    <a:srgbClr val="575B68"/>
                  </a:solidFill>
                  <a:latin typeface="Cooper Hewitt"/>
                  <a:ea typeface="Cooper Hewitt"/>
                  <a:cs typeface="Cooper Hewitt"/>
                  <a:sym typeface="Cooper Hewitt"/>
                </a:rPr>
                <a:t>O MEI poderá utilizar sua residência como sede do estabelecimento, quando não for indispensável a existência de local próprio para o exercício da atividade (Art. 19 B, § 25)   e não haja grande circulação de pessoas ( Art. 7, II).</a:t>
              </a:r>
            </a:p>
            <a:p>
              <a:pPr algn="ctr">
                <a:lnSpc>
                  <a:spcPts val="3804"/>
                </a:lnSpc>
              </a:pPr>
              <a:endParaRPr lang="en-US" sz="2926" spc="29">
                <a:solidFill>
                  <a:srgbClr val="575B68"/>
                </a:solidFill>
                <a:latin typeface="Cooper Hewitt"/>
                <a:ea typeface="Cooper Hewitt"/>
                <a:cs typeface="Cooper Hewitt"/>
                <a:sym typeface="Cooper Hewitt"/>
              </a:endParaRPr>
            </a:p>
            <a:p>
              <a:pPr algn="ctr">
                <a:lnSpc>
                  <a:spcPts val="3804"/>
                </a:lnSpc>
              </a:pPr>
              <a:r>
                <a:rPr lang="en-US" sz="2926" spc="29">
                  <a:solidFill>
                    <a:srgbClr val="575B68"/>
                  </a:solidFill>
                  <a:latin typeface="Cooper Hewitt"/>
                  <a:ea typeface="Cooper Hewitt"/>
                  <a:cs typeface="Cooper Hewitt"/>
                  <a:sym typeface="Cooper Hewitt"/>
                </a:rPr>
                <a:t>Ambulantes (atividade permitida, mas observar as normas de posturas municipais e estaduais)</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56911" y="551793"/>
            <a:ext cx="14490150" cy="2362200"/>
          </a:xfrm>
          <a:prstGeom prst="rect">
            <a:avLst/>
          </a:prstGeom>
        </p:spPr>
        <p:txBody>
          <a:bodyPr lIns="0" tIns="0" rIns="0" bIns="0" rtlCol="0" anchor="t">
            <a:spAutoFit/>
          </a:bodyPr>
          <a:lstStyle/>
          <a:p>
            <a:pPr algn="l">
              <a:lnSpc>
                <a:spcPts val="9360"/>
              </a:lnSpc>
            </a:pPr>
            <a:r>
              <a:rPr lang="en-US" sz="7800" b="1">
                <a:solidFill>
                  <a:srgbClr val="FFFEFE"/>
                </a:solidFill>
                <a:latin typeface="Montserrat Bold"/>
                <a:ea typeface="Montserrat Bold"/>
                <a:cs typeface="Montserrat Bold"/>
                <a:sym typeface="Montserrat Bold"/>
              </a:rPr>
              <a:t>MEI </a:t>
            </a:r>
          </a:p>
          <a:p>
            <a:pPr algn="l">
              <a:lnSpc>
                <a:spcPts val="9360"/>
              </a:lnSpc>
            </a:pPr>
            <a:endParaRPr lang="en-US" sz="7800" b="1">
              <a:solidFill>
                <a:srgbClr val="FFFEFE"/>
              </a:solidFill>
              <a:latin typeface="Montserrat Bold"/>
              <a:ea typeface="Montserrat Bold"/>
              <a:cs typeface="Montserrat Bold"/>
              <a:sym typeface="Montserrat Bold"/>
            </a:endParaRPr>
          </a:p>
        </p:txBody>
      </p:sp>
      <p:sp>
        <p:nvSpPr>
          <p:cNvPr id="4" name="TextBox 4"/>
          <p:cNvSpPr txBox="1"/>
          <p:nvPr/>
        </p:nvSpPr>
        <p:spPr>
          <a:xfrm>
            <a:off x="856911" y="2351152"/>
            <a:ext cx="12675150" cy="847725"/>
          </a:xfrm>
          <a:prstGeom prst="rect">
            <a:avLst/>
          </a:prstGeom>
        </p:spPr>
        <p:txBody>
          <a:bodyPr lIns="0" tIns="0" rIns="0" bIns="0" rtlCol="0" anchor="t">
            <a:spAutoFit/>
          </a:bodyPr>
          <a:lstStyle/>
          <a:p>
            <a:pPr algn="l">
              <a:lnSpc>
                <a:spcPts val="6719"/>
              </a:lnSpc>
            </a:pPr>
            <a:r>
              <a:rPr lang="en-US" sz="5599">
                <a:solidFill>
                  <a:srgbClr val="FFFEFE"/>
                </a:solidFill>
                <a:latin typeface="Montserrat"/>
                <a:ea typeface="Montserrat"/>
                <a:cs typeface="Montserrat"/>
                <a:sym typeface="Montserrat"/>
              </a:rPr>
              <a:t>Requisitos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2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TextBox 3"/>
          <p:cNvSpPr txBox="1"/>
          <p:nvPr/>
        </p:nvSpPr>
        <p:spPr>
          <a:xfrm>
            <a:off x="376094" y="401327"/>
            <a:ext cx="16565765" cy="8318901"/>
          </a:xfrm>
          <a:prstGeom prst="rect">
            <a:avLst/>
          </a:prstGeom>
        </p:spPr>
        <p:txBody>
          <a:bodyPr lIns="0" tIns="0" rIns="0" bIns="0" rtlCol="0" anchor="t">
            <a:spAutoFit/>
          </a:bodyPr>
          <a:lstStyle/>
          <a:p>
            <a:pPr algn="just">
              <a:lnSpc>
                <a:spcPts val="2659"/>
              </a:lnSpc>
            </a:pPr>
            <a:r>
              <a:rPr lang="en-US" sz="1926">
                <a:solidFill>
                  <a:srgbClr val="000000"/>
                </a:solidFill>
                <a:latin typeface="DM Sans"/>
                <a:ea typeface="DM Sans"/>
                <a:cs typeface="DM Sans"/>
                <a:sym typeface="DM Sans"/>
              </a:rPr>
              <a:t>Art. 18-A da Lei Complementar nº 123, de 2006</a:t>
            </a:r>
          </a:p>
          <a:p>
            <a:pPr algn="just">
              <a:lnSpc>
                <a:spcPts val="2659"/>
              </a:lnSpc>
              <a:spcBef>
                <a:spcPct val="0"/>
              </a:spcBef>
            </a:pPr>
            <a:r>
              <a:rPr lang="en-US" sz="1926">
                <a:solidFill>
                  <a:srgbClr val="000000"/>
                </a:solidFill>
                <a:latin typeface="DM Sans"/>
                <a:ea typeface="DM Sans"/>
                <a:cs typeface="DM Sans"/>
                <a:sym typeface="DM Sans"/>
              </a:rPr>
              <a:t>Exercer profissionalmente atividade econômica organizada para a produção ou a circulação de bens ou de serviços (art. 966 do Código Civil) ou ser empreendedor que exerça:</a:t>
            </a:r>
          </a:p>
          <a:p>
            <a:pPr algn="just">
              <a:lnSpc>
                <a:spcPts val="2659"/>
              </a:lnSpc>
              <a:spcBef>
                <a:spcPct val="0"/>
              </a:spcBef>
            </a:pPr>
            <a:r>
              <a:rPr lang="en-US" sz="1926">
                <a:solidFill>
                  <a:srgbClr val="000000"/>
                </a:solidFill>
                <a:latin typeface="DM Sans"/>
                <a:ea typeface="DM Sans"/>
                <a:cs typeface="DM Sans"/>
                <a:sym typeface="DM Sans"/>
              </a:rPr>
              <a:t>• ocupações previstas no Anexo XI da Resolução CGSN nº 140, de 2018;</a:t>
            </a:r>
          </a:p>
          <a:p>
            <a:pPr algn="just">
              <a:lnSpc>
                <a:spcPts val="2659"/>
              </a:lnSpc>
              <a:spcBef>
                <a:spcPct val="0"/>
              </a:spcBef>
            </a:pPr>
            <a:r>
              <a:rPr lang="en-US" sz="1926">
                <a:solidFill>
                  <a:srgbClr val="000000"/>
                </a:solidFill>
                <a:latin typeface="DM Sans"/>
                <a:ea typeface="DM Sans"/>
                <a:cs typeface="DM Sans"/>
                <a:sym typeface="DM Sans"/>
              </a:rPr>
              <a:t>• atividades de comercialização e processamento de produtos de natureza extrativista, ou</a:t>
            </a:r>
          </a:p>
          <a:p>
            <a:pPr algn="just">
              <a:lnSpc>
                <a:spcPts val="2659"/>
              </a:lnSpc>
              <a:spcBef>
                <a:spcPct val="0"/>
              </a:spcBef>
            </a:pPr>
            <a:r>
              <a:rPr lang="en-US" sz="1926">
                <a:solidFill>
                  <a:srgbClr val="000000"/>
                </a:solidFill>
                <a:latin typeface="DM Sans"/>
                <a:ea typeface="DM Sans"/>
                <a:cs typeface="DM Sans"/>
                <a:sym typeface="DM Sans"/>
              </a:rPr>
              <a:t>• atividades de industrialização, comercialização e prestação de serviços no âmbito rural;</a:t>
            </a:r>
          </a:p>
          <a:p>
            <a:pPr algn="just">
              <a:lnSpc>
                <a:spcPts val="2659"/>
              </a:lnSpc>
              <a:spcBef>
                <a:spcPct val="0"/>
              </a:spcBef>
            </a:pPr>
            <a:r>
              <a:rPr lang="en-US" sz="1926">
                <a:solidFill>
                  <a:srgbClr val="000000"/>
                </a:solidFill>
                <a:latin typeface="DM Sans"/>
                <a:ea typeface="DM Sans"/>
                <a:cs typeface="DM Sans"/>
                <a:sym typeface="DM Sans"/>
              </a:rPr>
              <a:t>• auferir receita bruta acumulada nos anos-calendário anterior e em curso:</a:t>
            </a:r>
          </a:p>
          <a:p>
            <a:pPr algn="just">
              <a:lnSpc>
                <a:spcPts val="2659"/>
              </a:lnSpc>
              <a:spcBef>
                <a:spcPct val="0"/>
              </a:spcBef>
            </a:pPr>
            <a:r>
              <a:rPr lang="en-US" sz="1926">
                <a:solidFill>
                  <a:srgbClr val="000000"/>
                </a:solidFill>
                <a:latin typeface="DM Sans"/>
                <a:ea typeface="DM Sans"/>
                <a:cs typeface="DM Sans"/>
                <a:sym typeface="DM Sans"/>
              </a:rPr>
              <a:t>• </a:t>
            </a:r>
            <a:r>
              <a:rPr lang="en-US" sz="1926" b="1">
                <a:solidFill>
                  <a:srgbClr val="000000"/>
                </a:solidFill>
                <a:latin typeface="DM Sans Bold"/>
                <a:ea typeface="DM Sans Bold"/>
                <a:cs typeface="DM Sans Bold"/>
                <a:sym typeface="DM Sans Bold"/>
              </a:rPr>
              <a:t>para o MEI em geral: de até R$ 81.000,00 </a:t>
            </a:r>
            <a:r>
              <a:rPr lang="en-US" sz="1926">
                <a:solidFill>
                  <a:srgbClr val="000000"/>
                </a:solidFill>
                <a:latin typeface="DM Sans"/>
                <a:ea typeface="DM Sans"/>
                <a:cs typeface="DM Sans"/>
                <a:sym typeface="DM Sans"/>
              </a:rPr>
              <a:t>(oitenta e um mil reais) – no caso de início de atividade, o limite deve ser de R$ 6.750,00 (seis mil setecentos e cinquenta reais) multiplicados pelo número de meses compreendidos entre o mês de início de atividade e o final do respectivo ano-calendário, consideradas as frações de meses como um mês inteiro;</a:t>
            </a:r>
          </a:p>
          <a:p>
            <a:pPr algn="just">
              <a:lnSpc>
                <a:spcPts val="2659"/>
              </a:lnSpc>
              <a:spcBef>
                <a:spcPct val="0"/>
              </a:spcBef>
            </a:pPr>
            <a:r>
              <a:rPr lang="en-US" sz="1926">
                <a:solidFill>
                  <a:srgbClr val="000000"/>
                </a:solidFill>
                <a:latin typeface="DM Sans"/>
                <a:ea typeface="DM Sans"/>
                <a:cs typeface="DM Sans"/>
                <a:sym typeface="DM Sans"/>
              </a:rPr>
              <a:t>• </a:t>
            </a:r>
            <a:r>
              <a:rPr lang="en-US" sz="1926" b="1">
                <a:solidFill>
                  <a:srgbClr val="000000"/>
                </a:solidFill>
                <a:latin typeface="DM Sans Bold"/>
                <a:ea typeface="DM Sans Bold"/>
                <a:cs typeface="DM Sans Bold"/>
                <a:sym typeface="DM Sans Bold"/>
              </a:rPr>
              <a:t>para o MEI transportador autônomo de cargas: de até R$ 251.600,00 </a:t>
            </a:r>
            <a:r>
              <a:rPr lang="en-US" sz="1926">
                <a:solidFill>
                  <a:srgbClr val="000000"/>
                </a:solidFill>
                <a:latin typeface="DM Sans"/>
                <a:ea typeface="DM Sans"/>
                <a:cs typeface="DM Sans"/>
                <a:sym typeface="DM Sans"/>
              </a:rPr>
              <a:t>(duzentos e cinquenta e um mil e seiscentos reais) – no caso de início de atividade, o limite deve ser de R$ 20.966,67 (vinte mil novecentos e sessenta e seis reais e sessenta e sete centavos) multiplicados pelo número de meses compreendidos entre o mês de início de atividade e o final do respectivo ano-calendário, consideradas as frações de meses como um mês inteiro;</a:t>
            </a:r>
          </a:p>
          <a:p>
            <a:pPr algn="just">
              <a:lnSpc>
                <a:spcPts val="2659"/>
              </a:lnSpc>
              <a:spcBef>
                <a:spcPct val="0"/>
              </a:spcBef>
            </a:pPr>
            <a:r>
              <a:rPr lang="en-US" sz="1926">
                <a:solidFill>
                  <a:srgbClr val="000000"/>
                </a:solidFill>
                <a:latin typeface="DM Sans"/>
                <a:ea typeface="DM Sans"/>
                <a:cs typeface="DM Sans"/>
                <a:sym typeface="DM Sans"/>
              </a:rPr>
              <a:t>• exercer tão-somente as ocupações constantes do Anexo XI da Resolução CGSN nº 140, de 2018;</a:t>
            </a:r>
          </a:p>
          <a:p>
            <a:pPr algn="just">
              <a:lnSpc>
                <a:spcPts val="2659"/>
              </a:lnSpc>
              <a:spcBef>
                <a:spcPct val="0"/>
              </a:spcBef>
            </a:pPr>
            <a:r>
              <a:rPr lang="en-US" sz="1926">
                <a:solidFill>
                  <a:srgbClr val="000000"/>
                </a:solidFill>
                <a:latin typeface="DM Sans"/>
                <a:ea typeface="DM Sans"/>
                <a:cs typeface="DM Sans"/>
                <a:sym typeface="DM Sans"/>
              </a:rPr>
              <a:t>• possuir um único estabelecimento;</a:t>
            </a:r>
          </a:p>
          <a:p>
            <a:pPr algn="just">
              <a:lnSpc>
                <a:spcPts val="2659"/>
              </a:lnSpc>
              <a:spcBef>
                <a:spcPct val="0"/>
              </a:spcBef>
            </a:pPr>
            <a:r>
              <a:rPr lang="en-US" sz="1926">
                <a:solidFill>
                  <a:srgbClr val="000000"/>
                </a:solidFill>
                <a:latin typeface="DM Sans"/>
                <a:ea typeface="DM Sans"/>
                <a:cs typeface="DM Sans"/>
                <a:sym typeface="DM Sans"/>
              </a:rPr>
              <a:t>• não participar de outra empresa como titular, sócio ou administrador;</a:t>
            </a:r>
          </a:p>
          <a:p>
            <a:pPr algn="just">
              <a:lnSpc>
                <a:spcPts val="2659"/>
              </a:lnSpc>
              <a:spcBef>
                <a:spcPct val="0"/>
              </a:spcBef>
            </a:pPr>
            <a:r>
              <a:rPr lang="en-US" sz="1926">
                <a:solidFill>
                  <a:srgbClr val="000000"/>
                </a:solidFill>
                <a:latin typeface="DM Sans"/>
                <a:ea typeface="DM Sans"/>
                <a:cs typeface="DM Sans"/>
                <a:sym typeface="DM Sans"/>
              </a:rPr>
              <a:t>• não ser constituído na forma de startup;</a:t>
            </a:r>
          </a:p>
          <a:p>
            <a:pPr algn="just">
              <a:lnSpc>
                <a:spcPts val="2659"/>
              </a:lnSpc>
              <a:spcBef>
                <a:spcPct val="0"/>
              </a:spcBef>
            </a:pPr>
            <a:r>
              <a:rPr lang="en-US" sz="1926">
                <a:solidFill>
                  <a:srgbClr val="000000"/>
                </a:solidFill>
                <a:latin typeface="DM Sans"/>
                <a:ea typeface="DM Sans"/>
                <a:cs typeface="DM Sans"/>
                <a:sym typeface="DM Sans"/>
              </a:rPr>
              <a:t>• não contratar mais de um empregado, que só poderá receber 1 (um) salário mínimo previsto em lei federal ou estadual ou o piso salarial da categoria profissional, definido em lei federal ou por convenção coletiva da categoria (art. 18-C da Lei Complementar nº 123, de 2006);</a:t>
            </a:r>
          </a:p>
          <a:p>
            <a:pPr algn="just">
              <a:lnSpc>
                <a:spcPts val="2659"/>
              </a:lnSpc>
              <a:spcBef>
                <a:spcPct val="0"/>
              </a:spcBef>
            </a:pPr>
            <a:r>
              <a:rPr lang="en-US" sz="1926">
                <a:solidFill>
                  <a:srgbClr val="000000"/>
                </a:solidFill>
                <a:latin typeface="DM Sans"/>
                <a:ea typeface="DM Sans"/>
                <a:cs typeface="DM Sans"/>
                <a:sym typeface="DM Sans"/>
              </a:rPr>
              <a:t>• não guardar, cumulativamente, com o contratante do serviço, relação de pessoalidade, subordinação e habitualidade; (excetuado o parceiro do Salão Parceiro.)</a:t>
            </a:r>
          </a:p>
          <a:p>
            <a:pPr algn="just">
              <a:lnSpc>
                <a:spcPts val="2659"/>
              </a:lnSpc>
              <a:spcBef>
                <a:spcPct val="0"/>
              </a:spcBef>
            </a:pPr>
            <a:r>
              <a:rPr lang="en-US" sz="1926">
                <a:solidFill>
                  <a:srgbClr val="000000"/>
                </a:solidFill>
                <a:latin typeface="DM Sans"/>
                <a:ea typeface="DM Sans"/>
                <a:cs typeface="DM Sans"/>
                <a:sym typeface="DM Sans"/>
              </a:rPr>
              <a:t>• não realizar suas atividades mediante cessão ou locação de mão de obra (art. 112, "caput", da Resolução CGSN nº 140, de 2018).</a:t>
            </a:r>
          </a:p>
          <a:p>
            <a:pPr algn="just">
              <a:lnSpc>
                <a:spcPts val="2659"/>
              </a:lnSpc>
              <a:spcBef>
                <a:spcPct val="0"/>
              </a:spcBef>
            </a:pPr>
            <a:endParaRPr lang="en-US" sz="1926">
              <a:solidFill>
                <a:srgbClr val="000000"/>
              </a:solidFill>
              <a:latin typeface="DM Sans"/>
              <a:ea typeface="DM Sans"/>
              <a:cs typeface="DM Sans"/>
              <a:sym typeface="DM Sans"/>
            </a:endParaRPr>
          </a:p>
          <a:p>
            <a:pPr algn="just">
              <a:lnSpc>
                <a:spcPts val="2659"/>
              </a:lnSpc>
              <a:spcBef>
                <a:spcPct val="0"/>
              </a:spcBef>
            </a:pPr>
            <a:endParaRPr lang="en-US" sz="1926">
              <a:solidFill>
                <a:srgbClr val="000000"/>
              </a:solidFill>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72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286157" y="0"/>
            <a:ext cx="15430157" cy="10545890"/>
            <a:chOff x="0" y="0"/>
            <a:chExt cx="5508856" cy="3765081"/>
          </a:xfrm>
        </p:grpSpPr>
        <p:sp>
          <p:nvSpPr>
            <p:cNvPr id="3" name="Freeform 3"/>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132A4E"/>
            </a:solidFill>
          </p:spPr>
        </p:sp>
        <p:sp>
          <p:nvSpPr>
            <p:cNvPr id="4" name="Freeform 4"/>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2"/>
              <a:stretch>
                <a:fillRect l="-21503"/>
              </a:stretch>
            </a:blipFill>
          </p:spPr>
        </p:sp>
      </p:grpSp>
      <p:sp>
        <p:nvSpPr>
          <p:cNvPr id="5" name="TextBox 5"/>
          <p:cNvSpPr txBox="1"/>
          <p:nvPr/>
        </p:nvSpPr>
        <p:spPr>
          <a:xfrm>
            <a:off x="6246977" y="2798190"/>
            <a:ext cx="10204381" cy="6200775"/>
          </a:xfrm>
          <a:prstGeom prst="rect">
            <a:avLst/>
          </a:prstGeom>
        </p:spPr>
        <p:txBody>
          <a:bodyPr lIns="0" tIns="0" rIns="0" bIns="0" rtlCol="0" anchor="t">
            <a:spAutoFit/>
          </a:bodyPr>
          <a:lstStyle/>
          <a:p>
            <a:pPr algn="ctr">
              <a:lnSpc>
                <a:spcPts val="6988"/>
              </a:lnSpc>
            </a:pPr>
            <a:r>
              <a:rPr lang="en-US" sz="5823" b="1">
                <a:solidFill>
                  <a:srgbClr val="F8F8F9"/>
                </a:solidFill>
                <a:latin typeface="Montserrat Bold"/>
                <a:ea typeface="Montserrat Bold"/>
                <a:cs typeface="Montserrat Bold"/>
                <a:sym typeface="Montserrat Bold"/>
              </a:rPr>
              <a:t> </a:t>
            </a:r>
          </a:p>
          <a:p>
            <a:pPr algn="ctr">
              <a:lnSpc>
                <a:spcPts val="6988"/>
              </a:lnSpc>
            </a:pPr>
            <a:r>
              <a:rPr lang="en-US" sz="5823" b="1" u="sng">
                <a:solidFill>
                  <a:srgbClr val="F8F8F9"/>
                </a:solidFill>
                <a:latin typeface="Montserrat Bold"/>
                <a:ea typeface="Montserrat Bold"/>
                <a:cs typeface="Montserrat Bold"/>
                <a:sym typeface="Montserrat Bold"/>
              </a:rPr>
              <a:t>DES</a:t>
            </a:r>
            <a:r>
              <a:rPr lang="en-US" sz="5823" b="1">
                <a:solidFill>
                  <a:srgbClr val="F8F8F9"/>
                </a:solidFill>
                <a:latin typeface="Montserrat Bold"/>
                <a:ea typeface="Montserrat Bold"/>
                <a:cs typeface="Montserrat Bold"/>
                <a:sym typeface="Montserrat Bold"/>
              </a:rPr>
              <a:t>BUROCRATIZAÇÃO</a:t>
            </a:r>
          </a:p>
          <a:p>
            <a:pPr algn="ctr">
              <a:lnSpc>
                <a:spcPts val="6988"/>
              </a:lnSpc>
            </a:pPr>
            <a:r>
              <a:rPr lang="en-US" sz="5823" b="1">
                <a:solidFill>
                  <a:srgbClr val="F8F8F9"/>
                </a:solidFill>
                <a:latin typeface="Montserrat Bold"/>
                <a:ea typeface="Montserrat Bold"/>
                <a:cs typeface="Montserrat Bold"/>
                <a:sym typeface="Montserrat Bold"/>
              </a:rPr>
              <a:t>X</a:t>
            </a:r>
          </a:p>
          <a:p>
            <a:pPr algn="ctr">
              <a:lnSpc>
                <a:spcPts val="6988"/>
              </a:lnSpc>
            </a:pPr>
            <a:r>
              <a:rPr lang="en-US" sz="5823" b="1">
                <a:solidFill>
                  <a:srgbClr val="F8F8F9"/>
                </a:solidFill>
                <a:latin typeface="Montserrat Bold"/>
                <a:ea typeface="Montserrat Bold"/>
                <a:cs typeface="Montserrat Bold"/>
                <a:sym typeface="Montserrat Bold"/>
              </a:rPr>
              <a:t>BUROCRACIA</a:t>
            </a:r>
          </a:p>
          <a:p>
            <a:pPr algn="ctr">
              <a:lnSpc>
                <a:spcPts val="6988"/>
              </a:lnSpc>
            </a:pPr>
            <a:r>
              <a:rPr lang="en-US" sz="5823" b="1">
                <a:solidFill>
                  <a:srgbClr val="F8F8F9"/>
                </a:solidFill>
                <a:latin typeface="Montserrat Bold"/>
                <a:ea typeface="Montserrat Bold"/>
                <a:cs typeface="Montserrat Bold"/>
                <a:sym typeface="Montserrat Bold"/>
              </a:rPr>
              <a:t>EFICIENTE</a:t>
            </a:r>
          </a:p>
          <a:p>
            <a:pPr algn="ctr">
              <a:lnSpc>
                <a:spcPts val="6988"/>
              </a:lnSpc>
            </a:pPr>
            <a:endParaRPr lang="en-US" sz="5823" b="1">
              <a:solidFill>
                <a:srgbClr val="F8F8F9"/>
              </a:solidFill>
              <a:latin typeface="Montserrat Bold"/>
              <a:ea typeface="Montserrat Bold"/>
              <a:cs typeface="Montserrat Bold"/>
              <a:sym typeface="Montserrat Bold"/>
            </a:endParaRPr>
          </a:p>
          <a:p>
            <a:pPr marL="0" lvl="0" indent="0" algn="ctr">
              <a:lnSpc>
                <a:spcPts val="6988"/>
              </a:lnSpc>
              <a:spcBef>
                <a:spcPct val="0"/>
              </a:spcBef>
            </a:pPr>
            <a:endParaRPr lang="en-US" sz="5823" b="1">
              <a:solidFill>
                <a:srgbClr val="F8F8F9"/>
              </a:solidFill>
              <a:latin typeface="Montserrat Bold"/>
              <a:ea typeface="Montserrat Bold"/>
              <a:cs typeface="Montserrat Bold"/>
              <a:sym typeface="Montserrat Bold"/>
            </a:endParaRPr>
          </a:p>
        </p:txBody>
      </p:sp>
      <p:sp>
        <p:nvSpPr>
          <p:cNvPr id="6" name="Freeform 6"/>
          <p:cNvSpPr/>
          <p:nvPr/>
        </p:nvSpPr>
        <p:spPr>
          <a:xfrm>
            <a:off x="-2622339" y="7919689"/>
            <a:ext cx="6452848" cy="5596379"/>
          </a:xfrm>
          <a:custGeom>
            <a:avLst/>
            <a:gdLst/>
            <a:ahLst/>
            <a:cxnLst/>
            <a:rect l="l" t="t" r="r" b="b"/>
            <a:pathLst>
              <a:path w="6452848" h="5596379">
                <a:moveTo>
                  <a:pt x="0" y="0"/>
                </a:moveTo>
                <a:lnTo>
                  <a:pt x="6452849" y="0"/>
                </a:lnTo>
                <a:lnTo>
                  <a:pt x="6452849" y="5596379"/>
                </a:lnTo>
                <a:lnTo>
                  <a:pt x="0" y="55963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0800000">
            <a:off x="13367400" y="-2798190"/>
            <a:ext cx="6452848" cy="5596379"/>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TextBox 3"/>
          <p:cNvSpPr txBox="1"/>
          <p:nvPr/>
        </p:nvSpPr>
        <p:spPr>
          <a:xfrm>
            <a:off x="861118" y="1000125"/>
            <a:ext cx="16565765" cy="8318901"/>
          </a:xfrm>
          <a:prstGeom prst="rect">
            <a:avLst/>
          </a:prstGeom>
        </p:spPr>
        <p:txBody>
          <a:bodyPr lIns="0" tIns="0" rIns="0" bIns="0" rtlCol="0" anchor="t">
            <a:spAutoFit/>
          </a:bodyPr>
          <a:lstStyle/>
          <a:p>
            <a:pPr algn="just">
              <a:lnSpc>
                <a:spcPts val="2659"/>
              </a:lnSpc>
            </a:pPr>
            <a:r>
              <a:rPr lang="en-US" sz="1926">
                <a:solidFill>
                  <a:srgbClr val="000000"/>
                </a:solidFill>
                <a:latin typeface="DM Sans"/>
                <a:ea typeface="DM Sans"/>
                <a:cs typeface="DM Sans"/>
                <a:sym typeface="DM Sans"/>
              </a:rPr>
              <a:t>Art. 18-A da Lei Complementar nº 123, de 2006</a:t>
            </a:r>
          </a:p>
          <a:p>
            <a:pPr algn="just">
              <a:lnSpc>
                <a:spcPts val="2659"/>
              </a:lnSpc>
              <a:spcBef>
                <a:spcPct val="0"/>
              </a:spcBef>
            </a:pPr>
            <a:r>
              <a:rPr lang="en-US" sz="1926">
                <a:solidFill>
                  <a:srgbClr val="000000"/>
                </a:solidFill>
                <a:latin typeface="DM Sans"/>
                <a:ea typeface="DM Sans"/>
                <a:cs typeface="DM Sans"/>
                <a:sym typeface="DM Sans"/>
              </a:rPr>
              <a:t>Exercer profissionalmente atividade econômica organizada para a produção ou a circulação de bens ou de serviços (art. 966 do Código Civil) ou ser empreendedor que exerça:</a:t>
            </a:r>
          </a:p>
          <a:p>
            <a:pPr algn="just">
              <a:lnSpc>
                <a:spcPts val="2659"/>
              </a:lnSpc>
              <a:spcBef>
                <a:spcPct val="0"/>
              </a:spcBef>
            </a:pPr>
            <a:r>
              <a:rPr lang="en-US" sz="1926">
                <a:solidFill>
                  <a:srgbClr val="000000"/>
                </a:solidFill>
                <a:latin typeface="DM Sans"/>
                <a:ea typeface="DM Sans"/>
                <a:cs typeface="DM Sans"/>
                <a:sym typeface="DM Sans"/>
              </a:rPr>
              <a:t>• ocupações previstas no Anexo XI da Resolução CGSN nº 140, de 2018;</a:t>
            </a:r>
          </a:p>
          <a:p>
            <a:pPr algn="just">
              <a:lnSpc>
                <a:spcPts val="2659"/>
              </a:lnSpc>
              <a:spcBef>
                <a:spcPct val="0"/>
              </a:spcBef>
            </a:pPr>
            <a:r>
              <a:rPr lang="en-US" sz="1926">
                <a:solidFill>
                  <a:srgbClr val="000000"/>
                </a:solidFill>
                <a:latin typeface="DM Sans"/>
                <a:ea typeface="DM Sans"/>
                <a:cs typeface="DM Sans"/>
                <a:sym typeface="DM Sans"/>
              </a:rPr>
              <a:t>• atividades de comercialização e processamento de produtos de natureza extrativista, ou</a:t>
            </a:r>
          </a:p>
          <a:p>
            <a:pPr algn="just">
              <a:lnSpc>
                <a:spcPts val="2659"/>
              </a:lnSpc>
              <a:spcBef>
                <a:spcPct val="0"/>
              </a:spcBef>
            </a:pPr>
            <a:r>
              <a:rPr lang="en-US" sz="1926">
                <a:solidFill>
                  <a:srgbClr val="000000"/>
                </a:solidFill>
                <a:latin typeface="DM Sans"/>
                <a:ea typeface="DM Sans"/>
                <a:cs typeface="DM Sans"/>
                <a:sym typeface="DM Sans"/>
              </a:rPr>
              <a:t>• atividades de industrialização, comercialização e prestação de serviços no âmbito rural;</a:t>
            </a:r>
          </a:p>
          <a:p>
            <a:pPr algn="just">
              <a:lnSpc>
                <a:spcPts val="2659"/>
              </a:lnSpc>
              <a:spcBef>
                <a:spcPct val="0"/>
              </a:spcBef>
            </a:pPr>
            <a:r>
              <a:rPr lang="en-US" sz="1926">
                <a:solidFill>
                  <a:srgbClr val="000000"/>
                </a:solidFill>
                <a:latin typeface="DM Sans"/>
                <a:ea typeface="DM Sans"/>
                <a:cs typeface="DM Sans"/>
                <a:sym typeface="DM Sans"/>
              </a:rPr>
              <a:t>• auferir receita bruta acumulada nos anos-calendário anterior e em curso:</a:t>
            </a:r>
          </a:p>
          <a:p>
            <a:pPr algn="just">
              <a:lnSpc>
                <a:spcPts val="2659"/>
              </a:lnSpc>
              <a:spcBef>
                <a:spcPct val="0"/>
              </a:spcBef>
            </a:pPr>
            <a:r>
              <a:rPr lang="en-US" sz="1926">
                <a:solidFill>
                  <a:srgbClr val="000000"/>
                </a:solidFill>
                <a:latin typeface="DM Sans"/>
                <a:ea typeface="DM Sans"/>
                <a:cs typeface="DM Sans"/>
                <a:sym typeface="DM Sans"/>
              </a:rPr>
              <a:t>• </a:t>
            </a:r>
            <a:r>
              <a:rPr lang="en-US" sz="1926" b="1">
                <a:solidFill>
                  <a:srgbClr val="000000"/>
                </a:solidFill>
                <a:latin typeface="DM Sans Bold"/>
                <a:ea typeface="DM Sans Bold"/>
                <a:cs typeface="DM Sans Bold"/>
                <a:sym typeface="DM Sans Bold"/>
              </a:rPr>
              <a:t>para o MEI em geral: de até R$ 81.000,00 </a:t>
            </a:r>
            <a:r>
              <a:rPr lang="en-US" sz="1926">
                <a:solidFill>
                  <a:srgbClr val="000000"/>
                </a:solidFill>
                <a:latin typeface="DM Sans"/>
                <a:ea typeface="DM Sans"/>
                <a:cs typeface="DM Sans"/>
                <a:sym typeface="DM Sans"/>
              </a:rPr>
              <a:t>(oitenta e um mil reais) – no caso de início de atividade, o limite deve ser de R$ 6.750,00 (seis mil setecentos e cinquenta reais) multiplicados pelo número de meses compreendidos entre o mês de início de atividade e o final do respectivo ano-calendário, consideradas as frações de meses como um mês inteiro;</a:t>
            </a:r>
          </a:p>
          <a:p>
            <a:pPr algn="just">
              <a:lnSpc>
                <a:spcPts val="2659"/>
              </a:lnSpc>
              <a:spcBef>
                <a:spcPct val="0"/>
              </a:spcBef>
            </a:pPr>
            <a:r>
              <a:rPr lang="en-US" sz="1926">
                <a:solidFill>
                  <a:srgbClr val="000000"/>
                </a:solidFill>
                <a:latin typeface="DM Sans"/>
                <a:ea typeface="DM Sans"/>
                <a:cs typeface="DM Sans"/>
                <a:sym typeface="DM Sans"/>
              </a:rPr>
              <a:t>• </a:t>
            </a:r>
            <a:r>
              <a:rPr lang="en-US" sz="1926" b="1">
                <a:solidFill>
                  <a:srgbClr val="000000"/>
                </a:solidFill>
                <a:latin typeface="DM Sans Bold"/>
                <a:ea typeface="DM Sans Bold"/>
                <a:cs typeface="DM Sans Bold"/>
                <a:sym typeface="DM Sans Bold"/>
              </a:rPr>
              <a:t>para o MEI transportador autônomo de cargas: de até R$ 251.600,00 </a:t>
            </a:r>
            <a:r>
              <a:rPr lang="en-US" sz="1926">
                <a:solidFill>
                  <a:srgbClr val="000000"/>
                </a:solidFill>
                <a:latin typeface="DM Sans"/>
                <a:ea typeface="DM Sans"/>
                <a:cs typeface="DM Sans"/>
                <a:sym typeface="DM Sans"/>
              </a:rPr>
              <a:t>(duzentos e cinquenta e um mil e seiscentos reais) – no caso de início de atividade, o limite deve ser de R$ 20.966,67 (vinte mil novecentos e sessenta e seis reais e sessenta e sete centavos) multiplicados pelo número de meses compreendidos entre o mês de início de atividade e o final do respectivo ano-calendário, consideradas as frações de meses como um mês inteiro;</a:t>
            </a:r>
          </a:p>
          <a:p>
            <a:pPr algn="just">
              <a:lnSpc>
                <a:spcPts val="2659"/>
              </a:lnSpc>
              <a:spcBef>
                <a:spcPct val="0"/>
              </a:spcBef>
            </a:pPr>
            <a:r>
              <a:rPr lang="en-US" sz="1926">
                <a:solidFill>
                  <a:srgbClr val="000000"/>
                </a:solidFill>
                <a:latin typeface="DM Sans"/>
                <a:ea typeface="DM Sans"/>
                <a:cs typeface="DM Sans"/>
                <a:sym typeface="DM Sans"/>
              </a:rPr>
              <a:t>• exercer tão-somente as ocupações constantes do Anexo XI da Resolução CGSN nº 140, de 2018;</a:t>
            </a:r>
          </a:p>
          <a:p>
            <a:pPr algn="just">
              <a:lnSpc>
                <a:spcPts val="2659"/>
              </a:lnSpc>
              <a:spcBef>
                <a:spcPct val="0"/>
              </a:spcBef>
            </a:pPr>
            <a:r>
              <a:rPr lang="en-US" sz="1926">
                <a:solidFill>
                  <a:srgbClr val="000000"/>
                </a:solidFill>
                <a:latin typeface="DM Sans"/>
                <a:ea typeface="DM Sans"/>
                <a:cs typeface="DM Sans"/>
                <a:sym typeface="DM Sans"/>
              </a:rPr>
              <a:t>• possuir um único estabelecimento;</a:t>
            </a:r>
          </a:p>
          <a:p>
            <a:pPr algn="just">
              <a:lnSpc>
                <a:spcPts val="2659"/>
              </a:lnSpc>
              <a:spcBef>
                <a:spcPct val="0"/>
              </a:spcBef>
            </a:pPr>
            <a:r>
              <a:rPr lang="en-US" sz="1926">
                <a:solidFill>
                  <a:srgbClr val="000000"/>
                </a:solidFill>
                <a:latin typeface="DM Sans"/>
                <a:ea typeface="DM Sans"/>
                <a:cs typeface="DM Sans"/>
                <a:sym typeface="DM Sans"/>
              </a:rPr>
              <a:t>• não participar de outra empresa como titular, sócio ou administrador;</a:t>
            </a:r>
          </a:p>
          <a:p>
            <a:pPr algn="just">
              <a:lnSpc>
                <a:spcPts val="2659"/>
              </a:lnSpc>
              <a:spcBef>
                <a:spcPct val="0"/>
              </a:spcBef>
            </a:pPr>
            <a:r>
              <a:rPr lang="en-US" sz="1926">
                <a:solidFill>
                  <a:srgbClr val="000000"/>
                </a:solidFill>
                <a:latin typeface="DM Sans"/>
                <a:ea typeface="DM Sans"/>
                <a:cs typeface="DM Sans"/>
                <a:sym typeface="DM Sans"/>
              </a:rPr>
              <a:t>• não ser constituído na forma de startup;</a:t>
            </a:r>
          </a:p>
          <a:p>
            <a:pPr algn="just">
              <a:lnSpc>
                <a:spcPts val="2659"/>
              </a:lnSpc>
              <a:spcBef>
                <a:spcPct val="0"/>
              </a:spcBef>
            </a:pPr>
            <a:r>
              <a:rPr lang="en-US" sz="1926">
                <a:solidFill>
                  <a:srgbClr val="000000"/>
                </a:solidFill>
                <a:latin typeface="DM Sans"/>
                <a:ea typeface="DM Sans"/>
                <a:cs typeface="DM Sans"/>
                <a:sym typeface="DM Sans"/>
              </a:rPr>
              <a:t>• não contratar mais de um empregado, que só poderá receber 1 (um) salário mínimo previsto em lei federal ou estadual ou o piso salarial da categoria profissional, definido em lei federal ou por convenção coletiva da categoria (art. 18-C da Lei Complementar nº 123, de 2006);</a:t>
            </a:r>
          </a:p>
          <a:p>
            <a:pPr algn="just">
              <a:lnSpc>
                <a:spcPts val="2659"/>
              </a:lnSpc>
              <a:spcBef>
                <a:spcPct val="0"/>
              </a:spcBef>
            </a:pPr>
            <a:r>
              <a:rPr lang="en-US" sz="1926">
                <a:solidFill>
                  <a:srgbClr val="000000"/>
                </a:solidFill>
                <a:latin typeface="DM Sans"/>
                <a:ea typeface="DM Sans"/>
                <a:cs typeface="DM Sans"/>
                <a:sym typeface="DM Sans"/>
              </a:rPr>
              <a:t>• não guardar, cumulativamente, com o contratante do serviço, relação de pessoalidade, subordinação e habitualidade; (excetuado o parceiro do Salão Parceiro.)</a:t>
            </a:r>
          </a:p>
          <a:p>
            <a:pPr algn="just">
              <a:lnSpc>
                <a:spcPts val="2659"/>
              </a:lnSpc>
              <a:spcBef>
                <a:spcPct val="0"/>
              </a:spcBef>
            </a:pPr>
            <a:r>
              <a:rPr lang="en-US" sz="1926">
                <a:solidFill>
                  <a:srgbClr val="000000"/>
                </a:solidFill>
                <a:latin typeface="DM Sans"/>
                <a:ea typeface="DM Sans"/>
                <a:cs typeface="DM Sans"/>
                <a:sym typeface="DM Sans"/>
              </a:rPr>
              <a:t>• não realizar suas atividades mediante cessão ou locação de mão de obra (art. 112, "caput", da Resolução CGSN nº 140, de 2018).</a:t>
            </a:r>
          </a:p>
          <a:p>
            <a:pPr algn="just">
              <a:lnSpc>
                <a:spcPts val="2659"/>
              </a:lnSpc>
              <a:spcBef>
                <a:spcPct val="0"/>
              </a:spcBef>
            </a:pPr>
            <a:endParaRPr lang="en-US" sz="1926">
              <a:solidFill>
                <a:srgbClr val="000000"/>
              </a:solidFill>
              <a:latin typeface="DM Sans"/>
              <a:ea typeface="DM Sans"/>
              <a:cs typeface="DM Sans"/>
              <a:sym typeface="DM Sans"/>
            </a:endParaRPr>
          </a:p>
          <a:p>
            <a:pPr algn="just">
              <a:lnSpc>
                <a:spcPts val="2659"/>
              </a:lnSpc>
              <a:spcBef>
                <a:spcPct val="0"/>
              </a:spcBef>
            </a:pPr>
            <a:endParaRPr lang="en-US" sz="1926">
              <a:solidFill>
                <a:srgbClr val="000000"/>
              </a:solidFill>
              <a:latin typeface="DM Sans"/>
              <a:ea typeface="DM Sans"/>
              <a:cs typeface="DM Sans"/>
              <a:sym typeface="DM Sans"/>
            </a:endParaRPr>
          </a:p>
        </p:txBody>
      </p:sp>
      <p:sp>
        <p:nvSpPr>
          <p:cNvPr id="4" name="Freeform 4"/>
          <p:cNvSpPr/>
          <p:nvPr/>
        </p:nvSpPr>
        <p:spPr>
          <a:xfrm>
            <a:off x="13876354" y="5143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5656223" y="4644121"/>
            <a:ext cx="4946034" cy="5304058"/>
          </a:xfrm>
          <a:custGeom>
            <a:avLst/>
            <a:gdLst/>
            <a:ahLst/>
            <a:cxnLst/>
            <a:rect l="l" t="t" r="r" b="b"/>
            <a:pathLst>
              <a:path w="4946034" h="5304058">
                <a:moveTo>
                  <a:pt x="0" y="0"/>
                </a:moveTo>
                <a:lnTo>
                  <a:pt x="4946034" y="0"/>
                </a:lnTo>
                <a:lnTo>
                  <a:pt x="4946034" y="5304058"/>
                </a:lnTo>
                <a:lnTo>
                  <a:pt x="0" y="5304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14287039" y="6486525"/>
            <a:ext cx="3426366" cy="1428750"/>
          </a:xfrm>
          <a:prstGeom prst="rect">
            <a:avLst/>
          </a:prstGeom>
        </p:spPr>
        <p:txBody>
          <a:bodyPr lIns="0" tIns="0" rIns="0" bIns="0" rtlCol="0" anchor="t">
            <a:spAutoFit/>
          </a:bodyPr>
          <a:lstStyle/>
          <a:p>
            <a:pPr algn="l">
              <a:lnSpc>
                <a:spcPts val="2275"/>
              </a:lnSpc>
              <a:spcBef>
                <a:spcPct val="0"/>
              </a:spcBef>
            </a:pPr>
            <a:r>
              <a:rPr lang="en-US" sz="1895" b="1">
                <a:solidFill>
                  <a:srgbClr val="02051A"/>
                </a:solidFill>
                <a:latin typeface="Montserrat Bold"/>
                <a:ea typeface="Montserrat Bold"/>
                <a:cs typeface="Montserrat Bold"/>
                <a:sym typeface="Montserrat Bold"/>
              </a:rPr>
              <a:t>EXISTEM MUITOS PROJETOS DE LEI PARA AUMENTAR O LIMITE DO MEI, MAS NÃO HÁ NENHUMA DEFINIÇÃO</a:t>
            </a:r>
          </a:p>
        </p:txBody>
      </p:sp>
      <p:sp>
        <p:nvSpPr>
          <p:cNvPr id="7" name="TextBox 7"/>
          <p:cNvSpPr txBox="1"/>
          <p:nvPr/>
        </p:nvSpPr>
        <p:spPr>
          <a:xfrm>
            <a:off x="6211106" y="5572125"/>
            <a:ext cx="3426366" cy="1628775"/>
          </a:xfrm>
          <a:prstGeom prst="rect">
            <a:avLst/>
          </a:prstGeom>
        </p:spPr>
        <p:txBody>
          <a:bodyPr lIns="0" tIns="0" rIns="0" bIns="0" rtlCol="0" anchor="t">
            <a:spAutoFit/>
          </a:bodyPr>
          <a:lstStyle/>
          <a:p>
            <a:pPr algn="l">
              <a:lnSpc>
                <a:spcPts val="1315"/>
              </a:lnSpc>
              <a:spcBef>
                <a:spcPct val="0"/>
              </a:spcBef>
            </a:pPr>
            <a:r>
              <a:rPr lang="en-US" sz="1095" b="1">
                <a:solidFill>
                  <a:srgbClr val="02051A"/>
                </a:solidFill>
                <a:latin typeface="Montserrat Bold"/>
                <a:ea typeface="Montserrat Bold"/>
                <a:cs typeface="Montserrat Bold"/>
                <a:sym typeface="Montserrat Bold"/>
              </a:rPr>
              <a:t> II - receita bruta (RB) o produto da venda de bens e serviços nas operações de conta própria, o preço dos serviços prestados, o resultado nas operações em conta alheia e as demais receitas da atividade ou objeto principal das microempresas ou das empresas de pequeno porte, excluídas as vendas canceladas e os descontos incondicionais concedidos.</a:t>
            </a:r>
          </a:p>
        </p:txBody>
      </p:sp>
      <p:sp>
        <p:nvSpPr>
          <p:cNvPr id="8" name="TextBox 8"/>
          <p:cNvSpPr txBox="1"/>
          <p:nvPr/>
        </p:nvSpPr>
        <p:spPr>
          <a:xfrm>
            <a:off x="6211106" y="7286625"/>
            <a:ext cx="3426366" cy="2438400"/>
          </a:xfrm>
          <a:prstGeom prst="rect">
            <a:avLst/>
          </a:prstGeom>
        </p:spPr>
        <p:txBody>
          <a:bodyPr lIns="0" tIns="0" rIns="0" bIns="0" rtlCol="0" anchor="t">
            <a:spAutoFit/>
          </a:bodyPr>
          <a:lstStyle/>
          <a:p>
            <a:pPr algn="l">
              <a:lnSpc>
                <a:spcPts val="1315"/>
              </a:lnSpc>
            </a:pPr>
            <a:r>
              <a:rPr lang="en-US" sz="1095" b="1">
                <a:solidFill>
                  <a:srgbClr val="02051A"/>
                </a:solidFill>
                <a:latin typeface="Montserrat Bold"/>
                <a:ea typeface="Montserrat Bold"/>
                <a:cs typeface="Montserrat Bold"/>
                <a:sym typeface="Montserrat Bold"/>
              </a:rPr>
              <a:t> § 10. Para fins do disposto nesta Resolução, em relação às entidades de que trata o inciso I do caput e o art. 100, ainda que em inscrições cadastrais distintas ou na qualidade de contribuinte individual, devem ser considerados: (</a:t>
            </a:r>
            <a:r>
              <a:rPr lang="en-US" sz="1095" b="1" u="sng">
                <a:solidFill>
                  <a:srgbClr val="02051A"/>
                </a:solidFill>
                <a:latin typeface="Montserrat Bold"/>
                <a:ea typeface="Montserrat Bold"/>
                <a:cs typeface="Montserrat Bold"/>
                <a:sym typeface="Montserrat Bold"/>
                <a:hlinkClick r:id="rId5" tooltip="https://www.planalto.gov.br/ccivil_03/leis/lcp/lcp123.htm#art3%C2%A719"/>
              </a:rPr>
              <a:t>Lei Complementar nº 123, de 2006</a:t>
            </a:r>
            <a:r>
              <a:rPr lang="en-US" sz="1095" b="1">
                <a:solidFill>
                  <a:srgbClr val="02051A"/>
                </a:solidFill>
                <a:latin typeface="Montserrat Bold"/>
                <a:ea typeface="Montserrat Bold"/>
                <a:cs typeface="Montserrat Bold"/>
                <a:sym typeface="Montserrat Bold"/>
              </a:rPr>
              <a:t>, art. 3º, § 19)   import_export</a:t>
            </a:r>
          </a:p>
          <a:p>
            <a:pPr algn="l">
              <a:lnSpc>
                <a:spcPts val="1315"/>
              </a:lnSpc>
            </a:pPr>
            <a:r>
              <a:rPr lang="en-US" sz="1095" b="1">
                <a:solidFill>
                  <a:srgbClr val="02051A"/>
                </a:solidFill>
                <a:latin typeface="Montserrat Bold"/>
                <a:ea typeface="Montserrat Bold"/>
                <a:cs typeface="Montserrat Bold"/>
                <a:sym typeface="Montserrat Bold"/>
              </a:rPr>
              <a:t> I - todas as atividades econômicas exercidas e as receitas brutas auferidas em um mesmo ano-calendário; e   import_export</a:t>
            </a:r>
          </a:p>
          <a:p>
            <a:pPr algn="l">
              <a:lnSpc>
                <a:spcPts val="1315"/>
              </a:lnSpc>
            </a:pPr>
            <a:r>
              <a:rPr lang="en-US" sz="1095" b="1">
                <a:solidFill>
                  <a:srgbClr val="02051A"/>
                </a:solidFill>
                <a:latin typeface="Montserrat Bold"/>
                <a:ea typeface="Montserrat Bold"/>
                <a:cs typeface="Montserrat Bold"/>
                <a:sym typeface="Montserrat Bold"/>
              </a:rPr>
              <a:t> II - todos os débitos tributários exigíveis</a:t>
            </a:r>
          </a:p>
          <a:p>
            <a:pPr algn="l">
              <a:lnSpc>
                <a:spcPts val="1315"/>
              </a:lnSpc>
              <a:spcBef>
                <a:spcPct val="0"/>
              </a:spcBef>
            </a:pPr>
            <a:endParaRPr lang="en-US" sz="1095" b="1">
              <a:solidFill>
                <a:srgbClr val="02051A"/>
              </a:solidFill>
              <a:latin typeface="Montserrat Bold"/>
              <a:ea typeface="Montserrat Bold"/>
              <a:cs typeface="Montserrat Bold"/>
              <a:sym typeface="Montserrat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56911" y="551793"/>
            <a:ext cx="14490150" cy="2362200"/>
          </a:xfrm>
          <a:prstGeom prst="rect">
            <a:avLst/>
          </a:prstGeom>
        </p:spPr>
        <p:txBody>
          <a:bodyPr lIns="0" tIns="0" rIns="0" bIns="0" rtlCol="0" anchor="t">
            <a:spAutoFit/>
          </a:bodyPr>
          <a:lstStyle/>
          <a:p>
            <a:pPr algn="l">
              <a:lnSpc>
                <a:spcPts val="9360"/>
              </a:lnSpc>
            </a:pPr>
            <a:r>
              <a:rPr lang="en-US" sz="7800" b="1">
                <a:solidFill>
                  <a:srgbClr val="FFFEFE"/>
                </a:solidFill>
                <a:latin typeface="Montserrat Bold"/>
                <a:ea typeface="Montserrat Bold"/>
                <a:cs typeface="Montserrat Bold"/>
                <a:sym typeface="Montserrat Bold"/>
              </a:rPr>
              <a:t>MEI - SUPORTE</a:t>
            </a:r>
          </a:p>
          <a:p>
            <a:pPr algn="l">
              <a:lnSpc>
                <a:spcPts val="9360"/>
              </a:lnSpc>
            </a:pPr>
            <a:endParaRPr lang="en-US" sz="7800" b="1">
              <a:solidFill>
                <a:srgbClr val="FFFEFE"/>
              </a:solidFill>
              <a:latin typeface="Montserrat Bold"/>
              <a:ea typeface="Montserrat Bold"/>
              <a:cs typeface="Montserrat Bold"/>
              <a:sym typeface="Montserrat Bold"/>
            </a:endParaRPr>
          </a:p>
        </p:txBody>
      </p:sp>
      <p:sp>
        <p:nvSpPr>
          <p:cNvPr id="4" name="TextBox 4"/>
          <p:cNvSpPr txBox="1"/>
          <p:nvPr/>
        </p:nvSpPr>
        <p:spPr>
          <a:xfrm>
            <a:off x="1028700" y="3072453"/>
            <a:ext cx="12675150" cy="2543175"/>
          </a:xfrm>
          <a:prstGeom prst="rect">
            <a:avLst/>
          </a:prstGeom>
        </p:spPr>
        <p:txBody>
          <a:bodyPr lIns="0" tIns="0" rIns="0" bIns="0" rtlCol="0" anchor="t">
            <a:spAutoFit/>
          </a:bodyPr>
          <a:lstStyle/>
          <a:p>
            <a:pPr algn="l">
              <a:lnSpc>
                <a:spcPts val="6720"/>
              </a:lnSpc>
            </a:pPr>
            <a:r>
              <a:rPr lang="en-US" sz="5600">
                <a:solidFill>
                  <a:srgbClr val="FFFEFE"/>
                </a:solidFill>
                <a:latin typeface="Montserrat"/>
                <a:ea typeface="Montserrat"/>
                <a:cs typeface="Montserrat"/>
                <a:sym typeface="Montserrat"/>
              </a:rPr>
              <a:t>Sala do Empreender</a:t>
            </a:r>
          </a:p>
          <a:p>
            <a:pPr algn="l">
              <a:lnSpc>
                <a:spcPts val="6720"/>
              </a:lnSpc>
            </a:pPr>
            <a:endParaRPr lang="en-US" sz="5600">
              <a:solidFill>
                <a:srgbClr val="FFFEFE"/>
              </a:solidFill>
              <a:latin typeface="Montserrat"/>
              <a:ea typeface="Montserrat"/>
              <a:cs typeface="Montserrat"/>
              <a:sym typeface="Montserrat"/>
            </a:endParaRPr>
          </a:p>
          <a:p>
            <a:pPr algn="l">
              <a:lnSpc>
                <a:spcPts val="6719"/>
              </a:lnSpc>
            </a:pPr>
            <a:r>
              <a:rPr lang="en-US" sz="5599">
                <a:solidFill>
                  <a:srgbClr val="FFFEFE"/>
                </a:solidFill>
                <a:latin typeface="Montserrat"/>
                <a:ea typeface="Montserrat"/>
                <a:cs typeface="Montserrat"/>
                <a:sym typeface="Montserrat"/>
              </a:rPr>
              <a:t>Contadores do Simples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2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TextBox 3"/>
          <p:cNvSpPr txBox="1"/>
          <p:nvPr/>
        </p:nvSpPr>
        <p:spPr>
          <a:xfrm>
            <a:off x="179908" y="158753"/>
            <a:ext cx="17928205" cy="8738896"/>
          </a:xfrm>
          <a:prstGeom prst="rect">
            <a:avLst/>
          </a:prstGeom>
        </p:spPr>
        <p:txBody>
          <a:bodyPr lIns="0" tIns="0" rIns="0" bIns="0" rtlCol="0" anchor="t">
            <a:spAutoFit/>
          </a:bodyPr>
          <a:lstStyle/>
          <a:p>
            <a:pPr algn="l">
              <a:lnSpc>
                <a:spcPts val="2605"/>
              </a:lnSpc>
            </a:pPr>
            <a:r>
              <a:rPr lang="en-US" sz="1887" b="1">
                <a:solidFill>
                  <a:srgbClr val="000000"/>
                </a:solidFill>
                <a:latin typeface="DM Sans Bold"/>
                <a:ea typeface="DM Sans Bold"/>
                <a:cs typeface="DM Sans Bold"/>
                <a:sym typeface="DM Sans Bold"/>
              </a:rPr>
              <a:t>123/06</a:t>
            </a:r>
          </a:p>
          <a:p>
            <a:pPr algn="l">
              <a:lnSpc>
                <a:spcPts val="2605"/>
              </a:lnSpc>
              <a:spcBef>
                <a:spcPct val="0"/>
              </a:spcBef>
            </a:pPr>
            <a:r>
              <a:rPr lang="en-US" sz="1887">
                <a:solidFill>
                  <a:srgbClr val="000000"/>
                </a:solidFill>
                <a:latin typeface="DM Sans"/>
                <a:ea typeface="DM Sans"/>
                <a:cs typeface="DM Sans"/>
                <a:sym typeface="DM Sans"/>
              </a:rPr>
              <a:t>§ 22-B.  Os escritórios de serviços contábeis, individualmente ou por meio de suas entidades representativas de classe, deverão:</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a:solidFill>
                  <a:srgbClr val="000000"/>
                </a:solidFill>
                <a:latin typeface="DM Sans"/>
                <a:ea typeface="DM Sans"/>
                <a:cs typeface="DM Sans"/>
                <a:sym typeface="DM Sans"/>
              </a:rPr>
              <a:t>I – promover</a:t>
            </a:r>
            <a:r>
              <a:rPr lang="en-US" sz="1887" b="1">
                <a:solidFill>
                  <a:srgbClr val="000000"/>
                </a:solidFill>
                <a:latin typeface="DM Sans Bold"/>
                <a:ea typeface="DM Sans Bold"/>
                <a:cs typeface="DM Sans Bold"/>
                <a:sym typeface="DM Sans Bold"/>
              </a:rPr>
              <a:t> atendimento gratuito relativo à inscrição, à opção de que  trata o art. 18-A desta Lei Complementar e à primeira declaração anual simplificada</a:t>
            </a:r>
            <a:r>
              <a:rPr lang="en-US" sz="1887">
                <a:solidFill>
                  <a:srgbClr val="000000"/>
                </a:solidFill>
                <a:latin typeface="DM Sans"/>
                <a:ea typeface="DM Sans"/>
                <a:cs typeface="DM Sans"/>
                <a:sym typeface="DM Sans"/>
              </a:rPr>
              <a:t> da  microempresa  individual, podendo, para tanto, por meio de suas entidades representativas de classe, firmar convênios e acordos com a União, os Estados, o Distrito Federal e os Municípios, por intermédio dos seus órgãos vinculados; </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a:solidFill>
                  <a:srgbClr val="000000"/>
                </a:solidFill>
                <a:latin typeface="DM Sans"/>
                <a:ea typeface="DM Sans"/>
                <a:cs typeface="DM Sans"/>
                <a:sym typeface="DM Sans"/>
              </a:rPr>
              <a:t>II – fornecer, na forma estabelecida pelo Comitê Gestor, resultados de pesquisas quantitativas e qualitativas relativas às microempresas e empresas de pequeno porte optantes pelo Simples Nacional por eles atendidas; </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a:solidFill>
                  <a:srgbClr val="000000"/>
                </a:solidFill>
                <a:latin typeface="DM Sans"/>
                <a:ea typeface="DM Sans"/>
                <a:cs typeface="DM Sans"/>
                <a:sym typeface="DM Sans"/>
              </a:rPr>
              <a:t>III – promover eventos de orientação fiscal, contábil e tributária para as microempresas e empresas de pequeno porte optantes pelo Simples Nacional por eles atendidas. </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a:solidFill>
                  <a:srgbClr val="000000"/>
                </a:solidFill>
                <a:latin typeface="DM Sans"/>
                <a:ea typeface="DM Sans"/>
                <a:cs typeface="DM Sans"/>
                <a:sym typeface="DM Sans"/>
              </a:rPr>
              <a:t>§ 22-C.  Na hipótese de descumprimento das obrigações de que trata o § 22-B deste artigo, o escritório será excluído do Simples Nacional, com efeitos a partir do mês subseqüente ao do descumprimento, na forma regulamentada pelo Comitê Gestor.</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b="1">
                <a:solidFill>
                  <a:srgbClr val="000000"/>
                </a:solidFill>
                <a:latin typeface="DM Sans Bold"/>
                <a:ea typeface="DM Sans Bold"/>
                <a:cs typeface="DM Sans Bold"/>
                <a:sym typeface="DM Sans Bold"/>
              </a:rPr>
              <a:t>Resolução 140</a:t>
            </a:r>
          </a:p>
          <a:p>
            <a:pPr algn="l">
              <a:lnSpc>
                <a:spcPts val="2605"/>
              </a:lnSpc>
              <a:spcBef>
                <a:spcPct val="0"/>
              </a:spcBef>
            </a:pPr>
            <a:r>
              <a:rPr lang="en-US" sz="1887">
                <a:solidFill>
                  <a:srgbClr val="000000"/>
                </a:solidFill>
                <a:latin typeface="DM Sans"/>
                <a:ea typeface="DM Sans"/>
                <a:cs typeface="DM Sans"/>
                <a:sym typeface="DM Sans"/>
              </a:rPr>
              <a:t> § 8º A opção pelo Simples Nacional formalizada por escritório de serviços contábeis implica o dever deste, individualmente ou por meio de suas entidades representativas de classe: (Lei Complementar nº 123, de 2006, art. 18, § 22-B) </a:t>
            </a:r>
          </a:p>
          <a:p>
            <a:pPr algn="l">
              <a:lnSpc>
                <a:spcPts val="2605"/>
              </a:lnSpc>
              <a:spcBef>
                <a:spcPct val="0"/>
              </a:spcBef>
            </a:pPr>
            <a:r>
              <a:rPr lang="en-US" sz="1887">
                <a:solidFill>
                  <a:srgbClr val="000000"/>
                </a:solidFill>
                <a:latin typeface="DM Sans"/>
                <a:ea typeface="DM Sans"/>
                <a:cs typeface="DM Sans"/>
                <a:sym typeface="DM Sans"/>
              </a:rPr>
              <a:t> I - de promover atendimento gratuito relativo à inscrição, à opção de que trata o art. 102 e à primeira declaração anual simplificada do Microempreendedor Individual (MEI), o qual poderá, por meio de suas entidades representativas de classe, firmar convênios e acordos com a União, Estados, o Distrito Federal e Municípios, por intermédio dos seus órgãos vinculados; </a:t>
            </a:r>
          </a:p>
          <a:p>
            <a:pPr algn="l">
              <a:lnSpc>
                <a:spcPts val="2605"/>
              </a:lnSpc>
              <a:spcBef>
                <a:spcPct val="0"/>
              </a:spcBef>
            </a:pPr>
            <a:r>
              <a:rPr lang="en-US" sz="1887">
                <a:solidFill>
                  <a:srgbClr val="000000"/>
                </a:solidFill>
                <a:latin typeface="DM Sans"/>
                <a:ea typeface="DM Sans"/>
                <a:cs typeface="DM Sans"/>
                <a:sym typeface="DM Sans"/>
              </a:rPr>
              <a:t> II - de fornecer, por solicitação do Comitê Gestor do Simples Nacional (CGSN), resultados de pesquisas quantitativas e qualitativas relativas às ME e EPP optantes pelo Simples Nacional e atendidas pelo escritório ou por entidade representativa de classe; e </a:t>
            </a:r>
          </a:p>
          <a:p>
            <a:pPr algn="l">
              <a:lnSpc>
                <a:spcPts val="2605"/>
              </a:lnSpc>
              <a:spcBef>
                <a:spcPct val="0"/>
              </a:spcBef>
            </a:pPr>
            <a:r>
              <a:rPr lang="en-US" sz="1887">
                <a:solidFill>
                  <a:srgbClr val="000000"/>
                </a:solidFill>
                <a:latin typeface="DM Sans"/>
                <a:ea typeface="DM Sans"/>
                <a:cs typeface="DM Sans"/>
                <a:sym typeface="DM Sans"/>
              </a:rPr>
              <a:t> III - de promover eventos de orientação fiscal, contábil e tributária para as ME e EPP optantes pelo Simples Nacional atendidas pelo escritório ou por entidade representativa de classe.</a:t>
            </a:r>
          </a:p>
          <a:p>
            <a:pPr algn="l">
              <a:lnSpc>
                <a:spcPts val="2605"/>
              </a:lnSpc>
              <a:spcBef>
                <a:spcPct val="0"/>
              </a:spcBef>
            </a:pPr>
            <a:endParaRPr lang="en-US" sz="1887">
              <a:solidFill>
                <a:srgbClr val="000000"/>
              </a:solidFill>
              <a:latin typeface="DM Sans"/>
              <a:ea typeface="DM Sans"/>
              <a:cs typeface="DM Sans"/>
              <a:sym typeface="DM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3441992" y="-3217188"/>
            <a:ext cx="7704864" cy="16187412"/>
            <a:chOff x="0" y="0"/>
            <a:chExt cx="10273152" cy="21583216"/>
          </a:xfrm>
        </p:grpSpPr>
        <p:sp>
          <p:nvSpPr>
            <p:cNvPr id="3" name="AutoShape 3"/>
            <p:cNvSpPr/>
            <p:nvPr/>
          </p:nvSpPr>
          <p:spPr>
            <a:xfrm rot="-6233333">
              <a:off x="-2962516" y="10620281"/>
              <a:ext cx="15870831" cy="5257133"/>
            </a:xfrm>
            <a:prstGeom prst="rect">
              <a:avLst/>
            </a:prstGeom>
            <a:solidFill>
              <a:srgbClr val="02051A"/>
            </a:solidFill>
          </p:spPr>
        </p:sp>
        <p:sp>
          <p:nvSpPr>
            <p:cNvPr id="4" name="AutoShape 4"/>
            <p:cNvSpPr/>
            <p:nvPr/>
          </p:nvSpPr>
          <p:spPr>
            <a:xfrm rot="-4110353">
              <a:off x="-2754669" y="5813593"/>
              <a:ext cx="15782491" cy="4825983"/>
            </a:xfrm>
            <a:prstGeom prst="rect">
              <a:avLst/>
            </a:prstGeom>
            <a:solidFill>
              <a:srgbClr val="FCB683"/>
            </a:solidFill>
          </p:spPr>
        </p:sp>
      </p:grpSp>
      <p:grpSp>
        <p:nvGrpSpPr>
          <p:cNvPr id="5" name="Group 5"/>
          <p:cNvGrpSpPr/>
          <p:nvPr/>
        </p:nvGrpSpPr>
        <p:grpSpPr>
          <a:xfrm>
            <a:off x="0" y="427971"/>
            <a:ext cx="19146352" cy="2493361"/>
            <a:chOff x="0" y="0"/>
            <a:chExt cx="25528469" cy="3324481"/>
          </a:xfrm>
        </p:grpSpPr>
        <p:grpSp>
          <p:nvGrpSpPr>
            <p:cNvPr id="6" name="Group 6"/>
            <p:cNvGrpSpPr/>
            <p:nvPr/>
          </p:nvGrpSpPr>
          <p:grpSpPr>
            <a:xfrm>
              <a:off x="0" y="0"/>
              <a:ext cx="25528469" cy="3324481"/>
              <a:chOff x="0" y="0"/>
              <a:chExt cx="30507692" cy="3972908"/>
            </a:xfrm>
          </p:grpSpPr>
          <p:sp>
            <p:nvSpPr>
              <p:cNvPr id="7" name="Freeform 7"/>
              <p:cNvSpPr/>
              <p:nvPr/>
            </p:nvSpPr>
            <p:spPr>
              <a:xfrm>
                <a:off x="0" y="0"/>
                <a:ext cx="30507691" cy="3972908"/>
              </a:xfrm>
              <a:custGeom>
                <a:avLst/>
                <a:gdLst/>
                <a:ahLst/>
                <a:cxnLst/>
                <a:rect l="l" t="t" r="r" b="b"/>
                <a:pathLst>
                  <a:path w="30507691" h="3972908">
                    <a:moveTo>
                      <a:pt x="0" y="0"/>
                    </a:moveTo>
                    <a:lnTo>
                      <a:pt x="0" y="3972908"/>
                    </a:lnTo>
                    <a:lnTo>
                      <a:pt x="30507691" y="3972908"/>
                    </a:lnTo>
                    <a:lnTo>
                      <a:pt x="30507691" y="0"/>
                    </a:lnTo>
                    <a:lnTo>
                      <a:pt x="0" y="0"/>
                    </a:lnTo>
                    <a:close/>
                    <a:moveTo>
                      <a:pt x="30446731" y="3911948"/>
                    </a:moveTo>
                    <a:lnTo>
                      <a:pt x="59690" y="3911948"/>
                    </a:lnTo>
                    <a:lnTo>
                      <a:pt x="59690" y="59690"/>
                    </a:lnTo>
                    <a:lnTo>
                      <a:pt x="30446731" y="59690"/>
                    </a:lnTo>
                    <a:lnTo>
                      <a:pt x="30446731" y="3911948"/>
                    </a:lnTo>
                    <a:close/>
                  </a:path>
                </a:pathLst>
              </a:custGeom>
              <a:solidFill>
                <a:srgbClr val="02051A"/>
              </a:solidFill>
            </p:spPr>
          </p:sp>
        </p:grpSp>
        <p:sp>
          <p:nvSpPr>
            <p:cNvPr id="8" name="TextBox 8"/>
            <p:cNvSpPr txBox="1"/>
            <p:nvPr/>
          </p:nvSpPr>
          <p:spPr>
            <a:xfrm>
              <a:off x="2050213" y="688991"/>
              <a:ext cx="22161649" cy="1822675"/>
            </a:xfrm>
            <a:prstGeom prst="rect">
              <a:avLst/>
            </a:prstGeom>
          </p:spPr>
          <p:txBody>
            <a:bodyPr lIns="0" tIns="0" rIns="0" bIns="0" rtlCol="0" anchor="t">
              <a:spAutoFit/>
            </a:bodyPr>
            <a:lstStyle/>
            <a:p>
              <a:pPr algn="ctr">
                <a:lnSpc>
                  <a:spcPts val="5016"/>
                </a:lnSpc>
              </a:pPr>
              <a:r>
                <a:rPr lang="en-US" sz="4180" b="1" spc="-41">
                  <a:solidFill>
                    <a:srgbClr val="02051A"/>
                  </a:solidFill>
                  <a:latin typeface="Cooper Hewitt Heavy"/>
                  <a:ea typeface="Cooper Hewitt Heavy"/>
                  <a:cs typeface="Cooper Hewitt Heavy"/>
                  <a:sym typeface="Cooper Hewitt Heavy"/>
                </a:rPr>
                <a:t>É a União, o Estado, o Município ou CGSN? De quem é a competência para legislar sobre o MEI?</a:t>
              </a:r>
            </a:p>
          </p:txBody>
        </p:sp>
      </p:grpSp>
      <p:sp>
        <p:nvSpPr>
          <p:cNvPr id="9" name="Freeform 9"/>
          <p:cNvSpPr/>
          <p:nvPr/>
        </p:nvSpPr>
        <p:spPr>
          <a:xfrm>
            <a:off x="4525038" y="2921332"/>
            <a:ext cx="10096275" cy="7420762"/>
          </a:xfrm>
          <a:custGeom>
            <a:avLst/>
            <a:gdLst/>
            <a:ahLst/>
            <a:cxnLst/>
            <a:rect l="l" t="t" r="r" b="b"/>
            <a:pathLst>
              <a:path w="10096275" h="7420762">
                <a:moveTo>
                  <a:pt x="0" y="0"/>
                </a:moveTo>
                <a:lnTo>
                  <a:pt x="10096275" y="0"/>
                </a:lnTo>
                <a:lnTo>
                  <a:pt x="10096275" y="7420762"/>
                </a:lnTo>
                <a:lnTo>
                  <a:pt x="0" y="7420762"/>
                </a:lnTo>
                <a:lnTo>
                  <a:pt x="0" y="0"/>
                </a:lnTo>
                <a:close/>
              </a:path>
            </a:pathLst>
          </a:custGeom>
          <a:blipFill>
            <a:blip r:embed="rId2"/>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3441992" y="-3217188"/>
            <a:ext cx="7704864" cy="16187412"/>
            <a:chOff x="0" y="0"/>
            <a:chExt cx="10273152" cy="21583216"/>
          </a:xfrm>
        </p:grpSpPr>
        <p:sp>
          <p:nvSpPr>
            <p:cNvPr id="3" name="AutoShape 3"/>
            <p:cNvSpPr/>
            <p:nvPr/>
          </p:nvSpPr>
          <p:spPr>
            <a:xfrm rot="-6233333">
              <a:off x="-2962516" y="10620281"/>
              <a:ext cx="15870831" cy="5257133"/>
            </a:xfrm>
            <a:prstGeom prst="rect">
              <a:avLst/>
            </a:prstGeom>
            <a:solidFill>
              <a:srgbClr val="FF700A"/>
            </a:solidFill>
          </p:spPr>
        </p:sp>
        <p:sp>
          <p:nvSpPr>
            <p:cNvPr id="4" name="AutoShape 4"/>
            <p:cNvSpPr/>
            <p:nvPr/>
          </p:nvSpPr>
          <p:spPr>
            <a:xfrm rot="-4110353">
              <a:off x="-2754669" y="5813593"/>
              <a:ext cx="15782491" cy="4825983"/>
            </a:xfrm>
            <a:prstGeom prst="rect">
              <a:avLst/>
            </a:prstGeom>
            <a:solidFill>
              <a:srgbClr val="02051A"/>
            </a:solidFill>
          </p:spPr>
        </p:sp>
      </p:grpSp>
      <p:grpSp>
        <p:nvGrpSpPr>
          <p:cNvPr id="5" name="Group 5"/>
          <p:cNvGrpSpPr/>
          <p:nvPr/>
        </p:nvGrpSpPr>
        <p:grpSpPr>
          <a:xfrm>
            <a:off x="10188575" y="1428869"/>
            <a:ext cx="7527925" cy="3524131"/>
            <a:chOff x="0" y="0"/>
            <a:chExt cx="8356967" cy="3912240"/>
          </a:xfrm>
        </p:grpSpPr>
        <p:sp>
          <p:nvSpPr>
            <p:cNvPr id="6" name="Freeform 6"/>
            <p:cNvSpPr/>
            <p:nvPr/>
          </p:nvSpPr>
          <p:spPr>
            <a:xfrm>
              <a:off x="0" y="0"/>
              <a:ext cx="8356967" cy="3912239"/>
            </a:xfrm>
            <a:custGeom>
              <a:avLst/>
              <a:gdLst/>
              <a:ahLst/>
              <a:cxnLst/>
              <a:rect l="l" t="t" r="r" b="b"/>
              <a:pathLst>
                <a:path w="8356967" h="3912239">
                  <a:moveTo>
                    <a:pt x="0" y="0"/>
                  </a:moveTo>
                  <a:lnTo>
                    <a:pt x="0" y="3912239"/>
                  </a:lnTo>
                  <a:lnTo>
                    <a:pt x="8356967" y="3912239"/>
                  </a:lnTo>
                  <a:lnTo>
                    <a:pt x="8356967" y="0"/>
                  </a:lnTo>
                  <a:lnTo>
                    <a:pt x="0" y="0"/>
                  </a:lnTo>
                  <a:close/>
                  <a:moveTo>
                    <a:pt x="8296007" y="3851280"/>
                  </a:moveTo>
                  <a:lnTo>
                    <a:pt x="59690" y="3851280"/>
                  </a:lnTo>
                  <a:lnTo>
                    <a:pt x="59690" y="59690"/>
                  </a:lnTo>
                  <a:lnTo>
                    <a:pt x="8296007" y="59690"/>
                  </a:lnTo>
                  <a:lnTo>
                    <a:pt x="8296007" y="3851280"/>
                  </a:lnTo>
                  <a:close/>
                </a:path>
              </a:pathLst>
            </a:custGeom>
            <a:solidFill>
              <a:srgbClr val="FF700A"/>
            </a:solidFill>
          </p:spPr>
        </p:sp>
      </p:grpSp>
      <p:grpSp>
        <p:nvGrpSpPr>
          <p:cNvPr id="7" name="Group 7"/>
          <p:cNvGrpSpPr/>
          <p:nvPr/>
        </p:nvGrpSpPr>
        <p:grpSpPr>
          <a:xfrm>
            <a:off x="2279650" y="5334000"/>
            <a:ext cx="7527925" cy="3524131"/>
            <a:chOff x="0" y="0"/>
            <a:chExt cx="8356967" cy="3912240"/>
          </a:xfrm>
        </p:grpSpPr>
        <p:sp>
          <p:nvSpPr>
            <p:cNvPr id="8" name="Freeform 8"/>
            <p:cNvSpPr/>
            <p:nvPr/>
          </p:nvSpPr>
          <p:spPr>
            <a:xfrm>
              <a:off x="0" y="0"/>
              <a:ext cx="8356967" cy="3912239"/>
            </a:xfrm>
            <a:custGeom>
              <a:avLst/>
              <a:gdLst/>
              <a:ahLst/>
              <a:cxnLst/>
              <a:rect l="l" t="t" r="r" b="b"/>
              <a:pathLst>
                <a:path w="8356967" h="3912239">
                  <a:moveTo>
                    <a:pt x="0" y="0"/>
                  </a:moveTo>
                  <a:lnTo>
                    <a:pt x="0" y="3912239"/>
                  </a:lnTo>
                  <a:lnTo>
                    <a:pt x="8356967" y="3912239"/>
                  </a:lnTo>
                  <a:lnTo>
                    <a:pt x="8356967" y="0"/>
                  </a:lnTo>
                  <a:lnTo>
                    <a:pt x="0" y="0"/>
                  </a:lnTo>
                  <a:close/>
                  <a:moveTo>
                    <a:pt x="8296007" y="3851280"/>
                  </a:moveTo>
                  <a:lnTo>
                    <a:pt x="59690" y="3851280"/>
                  </a:lnTo>
                  <a:lnTo>
                    <a:pt x="59690" y="59690"/>
                  </a:lnTo>
                  <a:lnTo>
                    <a:pt x="8296007" y="59690"/>
                  </a:lnTo>
                  <a:lnTo>
                    <a:pt x="8296007" y="3851280"/>
                  </a:lnTo>
                  <a:close/>
                </a:path>
              </a:pathLst>
            </a:custGeom>
            <a:solidFill>
              <a:srgbClr val="FF700A"/>
            </a:solidFill>
          </p:spPr>
        </p:sp>
      </p:grpSp>
      <p:grpSp>
        <p:nvGrpSpPr>
          <p:cNvPr id="9" name="Group 9"/>
          <p:cNvGrpSpPr/>
          <p:nvPr/>
        </p:nvGrpSpPr>
        <p:grpSpPr>
          <a:xfrm>
            <a:off x="2279650" y="1428869"/>
            <a:ext cx="7527925" cy="3524131"/>
            <a:chOff x="0" y="0"/>
            <a:chExt cx="8356967" cy="3912240"/>
          </a:xfrm>
        </p:grpSpPr>
        <p:sp>
          <p:nvSpPr>
            <p:cNvPr id="10" name="Freeform 10"/>
            <p:cNvSpPr/>
            <p:nvPr/>
          </p:nvSpPr>
          <p:spPr>
            <a:xfrm>
              <a:off x="0" y="0"/>
              <a:ext cx="8356967" cy="3912239"/>
            </a:xfrm>
            <a:custGeom>
              <a:avLst/>
              <a:gdLst/>
              <a:ahLst/>
              <a:cxnLst/>
              <a:rect l="l" t="t" r="r" b="b"/>
              <a:pathLst>
                <a:path w="8356967" h="3912239">
                  <a:moveTo>
                    <a:pt x="0" y="0"/>
                  </a:moveTo>
                  <a:lnTo>
                    <a:pt x="0" y="3912239"/>
                  </a:lnTo>
                  <a:lnTo>
                    <a:pt x="8356967" y="3912239"/>
                  </a:lnTo>
                  <a:lnTo>
                    <a:pt x="8356967" y="0"/>
                  </a:lnTo>
                  <a:lnTo>
                    <a:pt x="0" y="0"/>
                  </a:lnTo>
                  <a:close/>
                  <a:moveTo>
                    <a:pt x="8296007" y="3851280"/>
                  </a:moveTo>
                  <a:lnTo>
                    <a:pt x="59690" y="3851280"/>
                  </a:lnTo>
                  <a:lnTo>
                    <a:pt x="59690" y="59690"/>
                  </a:lnTo>
                  <a:lnTo>
                    <a:pt x="8296007" y="59690"/>
                  </a:lnTo>
                  <a:lnTo>
                    <a:pt x="8296007" y="3851280"/>
                  </a:lnTo>
                  <a:close/>
                </a:path>
              </a:pathLst>
            </a:custGeom>
            <a:solidFill>
              <a:srgbClr val="FF700A"/>
            </a:solidFill>
          </p:spPr>
        </p:sp>
      </p:grpSp>
      <p:grpSp>
        <p:nvGrpSpPr>
          <p:cNvPr id="11" name="Group 11"/>
          <p:cNvGrpSpPr/>
          <p:nvPr/>
        </p:nvGrpSpPr>
        <p:grpSpPr>
          <a:xfrm>
            <a:off x="2900162" y="1655852"/>
            <a:ext cx="6286900" cy="3070165"/>
            <a:chOff x="0" y="0"/>
            <a:chExt cx="8382533" cy="4093554"/>
          </a:xfrm>
        </p:grpSpPr>
        <p:sp>
          <p:nvSpPr>
            <p:cNvPr id="12" name="TextBox 12"/>
            <p:cNvSpPr txBox="1"/>
            <p:nvPr/>
          </p:nvSpPr>
          <p:spPr>
            <a:xfrm>
              <a:off x="0" y="1431634"/>
              <a:ext cx="8382533" cy="2661920"/>
            </a:xfrm>
            <a:prstGeom prst="rect">
              <a:avLst/>
            </a:prstGeom>
          </p:spPr>
          <p:txBody>
            <a:bodyPr lIns="0" tIns="0" rIns="0" bIns="0" rtlCol="0" anchor="t">
              <a:spAutoFit/>
            </a:bodyPr>
            <a:lstStyle/>
            <a:p>
              <a:pPr algn="l">
                <a:lnSpc>
                  <a:spcPts val="3900"/>
                </a:lnSpc>
              </a:pPr>
              <a:r>
                <a:rPr lang="en-US" sz="2600">
                  <a:solidFill>
                    <a:srgbClr val="02051A"/>
                  </a:solidFill>
                  <a:latin typeface="Cooper Hewitt"/>
                  <a:ea typeface="Cooper Hewitt"/>
                  <a:cs typeface="Cooper Hewitt"/>
                  <a:sym typeface="Cooper Hewitt"/>
                </a:rPr>
                <a:t>Art. 151, CF. É vedado à União:</a:t>
              </a:r>
            </a:p>
            <a:p>
              <a:pPr algn="l">
                <a:lnSpc>
                  <a:spcPts val="3900"/>
                </a:lnSpc>
              </a:pPr>
              <a:r>
                <a:rPr lang="en-US" sz="2600">
                  <a:solidFill>
                    <a:srgbClr val="02051A"/>
                  </a:solidFill>
                  <a:latin typeface="Cooper Hewitt"/>
                  <a:ea typeface="Cooper Hewitt"/>
                  <a:cs typeface="Cooper Hewitt"/>
                  <a:sym typeface="Cooper Hewitt"/>
                </a:rPr>
                <a:t>III - instituir isenções de tributos da competência dos Estados, do Distrito Federal ou dos Municípios.</a:t>
              </a:r>
            </a:p>
          </p:txBody>
        </p:sp>
        <p:sp>
          <p:nvSpPr>
            <p:cNvPr id="13" name="TextBox 13"/>
            <p:cNvSpPr txBox="1"/>
            <p:nvPr/>
          </p:nvSpPr>
          <p:spPr>
            <a:xfrm>
              <a:off x="0" y="-114300"/>
              <a:ext cx="8382533" cy="1453145"/>
            </a:xfrm>
            <a:prstGeom prst="rect">
              <a:avLst/>
            </a:prstGeom>
          </p:spPr>
          <p:txBody>
            <a:bodyPr lIns="0" tIns="0" rIns="0" bIns="0" rtlCol="0" anchor="t">
              <a:spAutoFit/>
            </a:bodyPr>
            <a:lstStyle/>
            <a:p>
              <a:pPr algn="l">
                <a:lnSpc>
                  <a:spcPts val="4159"/>
                </a:lnSpc>
              </a:pPr>
              <a:r>
                <a:rPr lang="en-US" sz="3199" spc="239">
                  <a:solidFill>
                    <a:srgbClr val="02051A"/>
                  </a:solidFill>
                  <a:latin typeface="Cooper Hewitt"/>
                  <a:ea typeface="Cooper Hewitt"/>
                  <a:cs typeface="Cooper Hewitt"/>
                  <a:sym typeface="Cooper Hewitt"/>
                </a:rPr>
                <a:t>VEDAÇÃO À ISENÇÃO HETERÔNOMA</a:t>
              </a:r>
            </a:p>
          </p:txBody>
        </p:sp>
      </p:grpSp>
      <p:grpSp>
        <p:nvGrpSpPr>
          <p:cNvPr id="14" name="Group 14"/>
          <p:cNvGrpSpPr/>
          <p:nvPr/>
        </p:nvGrpSpPr>
        <p:grpSpPr>
          <a:xfrm>
            <a:off x="2900162" y="5549225"/>
            <a:ext cx="6450213" cy="3093680"/>
            <a:chOff x="0" y="0"/>
            <a:chExt cx="8600283" cy="4124907"/>
          </a:xfrm>
        </p:grpSpPr>
        <p:sp>
          <p:nvSpPr>
            <p:cNvPr id="15" name="TextBox 15"/>
            <p:cNvSpPr txBox="1"/>
            <p:nvPr/>
          </p:nvSpPr>
          <p:spPr>
            <a:xfrm>
              <a:off x="0" y="802587"/>
              <a:ext cx="8600283" cy="3322320"/>
            </a:xfrm>
            <a:prstGeom prst="rect">
              <a:avLst/>
            </a:prstGeom>
          </p:spPr>
          <p:txBody>
            <a:bodyPr lIns="0" tIns="0" rIns="0" bIns="0" rtlCol="0" anchor="t">
              <a:spAutoFit/>
            </a:bodyPr>
            <a:lstStyle/>
            <a:p>
              <a:pPr algn="l">
                <a:lnSpc>
                  <a:spcPts val="3900"/>
                </a:lnSpc>
              </a:pPr>
              <a:r>
                <a:rPr lang="en-US" sz="2600">
                  <a:solidFill>
                    <a:srgbClr val="02051A"/>
                  </a:solidFill>
                  <a:latin typeface="Cooper Hewitt"/>
                  <a:ea typeface="Cooper Hewitt"/>
                  <a:cs typeface="Cooper Hewitt"/>
                  <a:sym typeface="Cooper Hewitt"/>
                </a:rPr>
                <a:t>Art. 18, CF: A organização político-administrativa da República Federativa do Brasil compreende a União, os Estados, o Distrito Federal e os Municípios, todos autônomos, nos termos desta Constituição.</a:t>
              </a:r>
            </a:p>
          </p:txBody>
        </p:sp>
        <p:sp>
          <p:nvSpPr>
            <p:cNvPr id="16" name="TextBox 16"/>
            <p:cNvSpPr txBox="1"/>
            <p:nvPr/>
          </p:nvSpPr>
          <p:spPr>
            <a:xfrm>
              <a:off x="0" y="-114300"/>
              <a:ext cx="8600283" cy="762582"/>
            </a:xfrm>
            <a:prstGeom prst="rect">
              <a:avLst/>
            </a:prstGeom>
          </p:spPr>
          <p:txBody>
            <a:bodyPr lIns="0" tIns="0" rIns="0" bIns="0" rtlCol="0" anchor="t">
              <a:spAutoFit/>
            </a:bodyPr>
            <a:lstStyle/>
            <a:p>
              <a:pPr algn="l">
                <a:lnSpc>
                  <a:spcPts val="4159"/>
                </a:lnSpc>
              </a:pPr>
              <a:r>
                <a:rPr lang="en-US" sz="3199" b="1" spc="239">
                  <a:solidFill>
                    <a:srgbClr val="02051A"/>
                  </a:solidFill>
                  <a:latin typeface="Cooper Hewitt"/>
                  <a:ea typeface="Cooper Hewitt"/>
                  <a:cs typeface="Cooper Hewitt"/>
                  <a:sym typeface="Cooper Hewitt"/>
                </a:rPr>
                <a:t>PACTO FEDERATIVO</a:t>
              </a:r>
            </a:p>
          </p:txBody>
        </p:sp>
      </p:grpSp>
      <p:grpSp>
        <p:nvGrpSpPr>
          <p:cNvPr id="17" name="Group 17"/>
          <p:cNvGrpSpPr/>
          <p:nvPr/>
        </p:nvGrpSpPr>
        <p:grpSpPr>
          <a:xfrm>
            <a:off x="10809087" y="1852216"/>
            <a:ext cx="6286900" cy="2677438"/>
            <a:chOff x="0" y="0"/>
            <a:chExt cx="8382533" cy="3569917"/>
          </a:xfrm>
        </p:grpSpPr>
        <p:sp>
          <p:nvSpPr>
            <p:cNvPr id="18" name="TextBox 18"/>
            <p:cNvSpPr txBox="1"/>
            <p:nvPr/>
          </p:nvSpPr>
          <p:spPr>
            <a:xfrm>
              <a:off x="0" y="749882"/>
              <a:ext cx="8382533" cy="2820035"/>
            </a:xfrm>
            <a:prstGeom prst="rect">
              <a:avLst/>
            </a:prstGeom>
          </p:spPr>
          <p:txBody>
            <a:bodyPr lIns="0" tIns="0" rIns="0" bIns="0" rtlCol="0" anchor="t">
              <a:spAutoFit/>
            </a:bodyPr>
            <a:lstStyle/>
            <a:p>
              <a:pPr algn="l">
                <a:lnSpc>
                  <a:spcPts val="4200"/>
                </a:lnSpc>
              </a:pPr>
              <a:r>
                <a:rPr lang="en-US" sz="2800">
                  <a:solidFill>
                    <a:srgbClr val="02051A"/>
                  </a:solidFill>
                  <a:latin typeface="Cooper Hewitt"/>
                  <a:ea typeface="Cooper Hewitt"/>
                  <a:cs typeface="Cooper Hewitt"/>
                  <a:sym typeface="Cooper Hewitt"/>
                </a:rPr>
                <a:t>Art. 60, CF § 4º Não será objeto de deliberação a proposta de emenda tendente a abolir:I - a forma federativa de Estado;</a:t>
              </a:r>
            </a:p>
          </p:txBody>
        </p:sp>
        <p:sp>
          <p:nvSpPr>
            <p:cNvPr id="19" name="TextBox 19"/>
            <p:cNvSpPr txBox="1"/>
            <p:nvPr/>
          </p:nvSpPr>
          <p:spPr>
            <a:xfrm>
              <a:off x="0" y="-114300"/>
              <a:ext cx="8382533" cy="762582"/>
            </a:xfrm>
            <a:prstGeom prst="rect">
              <a:avLst/>
            </a:prstGeom>
          </p:spPr>
          <p:txBody>
            <a:bodyPr lIns="0" tIns="0" rIns="0" bIns="0" rtlCol="0" anchor="t">
              <a:spAutoFit/>
            </a:bodyPr>
            <a:lstStyle/>
            <a:p>
              <a:pPr algn="l">
                <a:lnSpc>
                  <a:spcPts val="4159"/>
                </a:lnSpc>
              </a:pPr>
              <a:r>
                <a:rPr lang="en-US" sz="3199" spc="239">
                  <a:solidFill>
                    <a:srgbClr val="02051A"/>
                  </a:solidFill>
                  <a:latin typeface="Cooper Hewitt"/>
                  <a:ea typeface="Cooper Hewitt"/>
                  <a:cs typeface="Cooper Hewitt"/>
                  <a:sym typeface="Cooper Hewitt"/>
                </a:rPr>
                <a:t>CLÁUSULA PÉTREA</a:t>
              </a:r>
            </a:p>
          </p:txBody>
        </p:sp>
      </p:grpSp>
      <p:grpSp>
        <p:nvGrpSpPr>
          <p:cNvPr id="20" name="Group 20"/>
          <p:cNvGrpSpPr/>
          <p:nvPr/>
        </p:nvGrpSpPr>
        <p:grpSpPr>
          <a:xfrm>
            <a:off x="10188575" y="5334000"/>
            <a:ext cx="7527925" cy="4953000"/>
            <a:chOff x="0" y="0"/>
            <a:chExt cx="8356967" cy="5498469"/>
          </a:xfrm>
        </p:grpSpPr>
        <p:sp>
          <p:nvSpPr>
            <p:cNvPr id="21" name="Freeform 21"/>
            <p:cNvSpPr/>
            <p:nvPr/>
          </p:nvSpPr>
          <p:spPr>
            <a:xfrm>
              <a:off x="0" y="0"/>
              <a:ext cx="8356967" cy="5498469"/>
            </a:xfrm>
            <a:custGeom>
              <a:avLst/>
              <a:gdLst/>
              <a:ahLst/>
              <a:cxnLst/>
              <a:rect l="l" t="t" r="r" b="b"/>
              <a:pathLst>
                <a:path w="8356967" h="5498469">
                  <a:moveTo>
                    <a:pt x="0" y="0"/>
                  </a:moveTo>
                  <a:lnTo>
                    <a:pt x="0" y="5498469"/>
                  </a:lnTo>
                  <a:lnTo>
                    <a:pt x="8356967" y="5498469"/>
                  </a:lnTo>
                  <a:lnTo>
                    <a:pt x="8356967" y="0"/>
                  </a:lnTo>
                  <a:lnTo>
                    <a:pt x="0" y="0"/>
                  </a:lnTo>
                  <a:close/>
                  <a:moveTo>
                    <a:pt x="8296007" y="5437508"/>
                  </a:moveTo>
                  <a:lnTo>
                    <a:pt x="59690" y="5437508"/>
                  </a:lnTo>
                  <a:lnTo>
                    <a:pt x="59690" y="59690"/>
                  </a:lnTo>
                  <a:lnTo>
                    <a:pt x="8296007" y="59690"/>
                  </a:lnTo>
                  <a:lnTo>
                    <a:pt x="8296007" y="5437508"/>
                  </a:lnTo>
                  <a:close/>
                </a:path>
              </a:pathLst>
            </a:custGeom>
            <a:solidFill>
              <a:srgbClr val="FF700A"/>
            </a:solidFill>
          </p:spPr>
        </p:sp>
      </p:grpSp>
      <p:grpSp>
        <p:nvGrpSpPr>
          <p:cNvPr id="22" name="Group 22"/>
          <p:cNvGrpSpPr/>
          <p:nvPr/>
        </p:nvGrpSpPr>
        <p:grpSpPr>
          <a:xfrm>
            <a:off x="10498831" y="5460464"/>
            <a:ext cx="6907413" cy="4700072"/>
            <a:chOff x="0" y="0"/>
            <a:chExt cx="9209883" cy="6266762"/>
          </a:xfrm>
        </p:grpSpPr>
        <p:sp>
          <p:nvSpPr>
            <p:cNvPr id="23" name="TextBox 23"/>
            <p:cNvSpPr txBox="1"/>
            <p:nvPr/>
          </p:nvSpPr>
          <p:spPr>
            <a:xfrm>
              <a:off x="0" y="749882"/>
              <a:ext cx="9209883" cy="5516880"/>
            </a:xfrm>
            <a:prstGeom prst="rect">
              <a:avLst/>
            </a:prstGeom>
          </p:spPr>
          <p:txBody>
            <a:bodyPr lIns="0" tIns="0" rIns="0" bIns="0" rtlCol="0" anchor="t">
              <a:spAutoFit/>
            </a:bodyPr>
            <a:lstStyle/>
            <a:p>
              <a:pPr algn="l">
                <a:lnSpc>
                  <a:spcPts val="3600"/>
                </a:lnSpc>
              </a:pPr>
              <a:r>
                <a:rPr lang="en-US" sz="2400">
                  <a:solidFill>
                    <a:srgbClr val="02051A"/>
                  </a:solidFill>
                  <a:latin typeface="Cooper Hewitt"/>
                  <a:ea typeface="Cooper Hewitt"/>
                  <a:cs typeface="Cooper Hewitt"/>
                  <a:sym typeface="Cooper Hewitt"/>
                </a:rPr>
                <a:t>O artigo 3º da Lei 13.979/2020 deve ser interpretado de acordo com a Constituição, a fim de deixar claro que a União pode legislar sobre o tema, mas que o exercício desta competência deve sempre resguardar a autonomia dos demais entes. A possibilidade do chefe do Executivo Federal definir por decreto a essencialidade dos serviços públicos, sem observância da autonomia dos entes locais, afrontaria o princípio da separação dos poderes.</a:t>
              </a:r>
            </a:p>
          </p:txBody>
        </p:sp>
        <p:sp>
          <p:nvSpPr>
            <p:cNvPr id="24" name="TextBox 24"/>
            <p:cNvSpPr txBox="1"/>
            <p:nvPr/>
          </p:nvSpPr>
          <p:spPr>
            <a:xfrm>
              <a:off x="0" y="-114300"/>
              <a:ext cx="9209883" cy="762582"/>
            </a:xfrm>
            <a:prstGeom prst="rect">
              <a:avLst/>
            </a:prstGeom>
          </p:spPr>
          <p:txBody>
            <a:bodyPr lIns="0" tIns="0" rIns="0" bIns="0" rtlCol="0" anchor="t">
              <a:spAutoFit/>
            </a:bodyPr>
            <a:lstStyle/>
            <a:p>
              <a:pPr algn="l">
                <a:lnSpc>
                  <a:spcPts val="4159"/>
                </a:lnSpc>
              </a:pPr>
              <a:r>
                <a:rPr lang="en-US" sz="3199" spc="239">
                  <a:solidFill>
                    <a:srgbClr val="02051A"/>
                  </a:solidFill>
                  <a:latin typeface="Cooper Hewitt"/>
                  <a:ea typeface="Cooper Hewitt"/>
                  <a:cs typeface="Cooper Hewitt"/>
                  <a:sym typeface="Cooper Hewitt"/>
                </a:rPr>
                <a:t>ADI 6341</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56911" y="551793"/>
            <a:ext cx="14490150" cy="2362200"/>
          </a:xfrm>
          <a:prstGeom prst="rect">
            <a:avLst/>
          </a:prstGeom>
        </p:spPr>
        <p:txBody>
          <a:bodyPr lIns="0" tIns="0" rIns="0" bIns="0" rtlCol="0" anchor="t">
            <a:spAutoFit/>
          </a:bodyPr>
          <a:lstStyle/>
          <a:p>
            <a:pPr algn="l">
              <a:lnSpc>
                <a:spcPts val="9360"/>
              </a:lnSpc>
            </a:pPr>
            <a:r>
              <a:rPr lang="en-US" sz="7800" b="1">
                <a:solidFill>
                  <a:srgbClr val="FFFEFE"/>
                </a:solidFill>
                <a:latin typeface="Montserrat Bold"/>
                <a:ea typeface="Montserrat Bold"/>
                <a:cs typeface="Montserrat Bold"/>
                <a:sym typeface="Montserrat Bold"/>
              </a:rPr>
              <a:t>MEI </a:t>
            </a:r>
          </a:p>
          <a:p>
            <a:pPr algn="l">
              <a:lnSpc>
                <a:spcPts val="9360"/>
              </a:lnSpc>
            </a:pPr>
            <a:endParaRPr lang="en-US" sz="7800" b="1">
              <a:solidFill>
                <a:srgbClr val="FFFEFE"/>
              </a:solidFill>
              <a:latin typeface="Montserrat Bold"/>
              <a:ea typeface="Montserrat Bold"/>
              <a:cs typeface="Montserrat Bold"/>
              <a:sym typeface="Montserrat Bold"/>
            </a:endParaRPr>
          </a:p>
        </p:txBody>
      </p:sp>
      <p:sp>
        <p:nvSpPr>
          <p:cNvPr id="4" name="TextBox 4"/>
          <p:cNvSpPr txBox="1"/>
          <p:nvPr/>
        </p:nvSpPr>
        <p:spPr>
          <a:xfrm>
            <a:off x="856911" y="2351152"/>
            <a:ext cx="12675150" cy="847725"/>
          </a:xfrm>
          <a:prstGeom prst="rect">
            <a:avLst/>
          </a:prstGeom>
        </p:spPr>
        <p:txBody>
          <a:bodyPr lIns="0" tIns="0" rIns="0" bIns="0" rtlCol="0" anchor="t">
            <a:spAutoFit/>
          </a:bodyPr>
          <a:lstStyle/>
          <a:p>
            <a:pPr algn="l">
              <a:lnSpc>
                <a:spcPts val="6719"/>
              </a:lnSpc>
            </a:pPr>
            <a:r>
              <a:rPr lang="en-US" sz="5599">
                <a:solidFill>
                  <a:srgbClr val="FFFEFE"/>
                </a:solidFill>
                <a:latin typeface="Montserrat"/>
                <a:ea typeface="Montserrat"/>
                <a:cs typeface="Montserrat"/>
                <a:sym typeface="Montserrat"/>
              </a:rPr>
              <a:t>Fiscalização</a:t>
            </a:r>
          </a:p>
        </p:txBody>
      </p:sp>
      <p:sp>
        <p:nvSpPr>
          <p:cNvPr id="5" name="Seta: para a Direita 4">
            <a:extLst>
              <a:ext uri="{FF2B5EF4-FFF2-40B4-BE49-F238E27FC236}">
                <a16:creationId xmlns:a16="http://schemas.microsoft.com/office/drawing/2014/main" id="{EC0C72DD-0A54-49B6-8339-D5F574463317}"/>
              </a:ext>
            </a:extLst>
          </p:cNvPr>
          <p:cNvSpPr/>
          <p:nvPr/>
        </p:nvSpPr>
        <p:spPr>
          <a:xfrm>
            <a:off x="2667000" y="9410700"/>
            <a:ext cx="1143000" cy="847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312046" y="2967340"/>
            <a:ext cx="13493641" cy="5103100"/>
          </a:xfrm>
          <a:custGeom>
            <a:avLst/>
            <a:gdLst/>
            <a:ahLst/>
            <a:cxnLst/>
            <a:rect l="l" t="t" r="r" b="b"/>
            <a:pathLst>
              <a:path w="13493641" h="5103100">
                <a:moveTo>
                  <a:pt x="0" y="0"/>
                </a:moveTo>
                <a:lnTo>
                  <a:pt x="13493642" y="0"/>
                </a:lnTo>
                <a:lnTo>
                  <a:pt x="13493642" y="5103100"/>
                </a:lnTo>
                <a:lnTo>
                  <a:pt x="0" y="5103100"/>
                </a:lnTo>
                <a:lnTo>
                  <a:pt x="0" y="0"/>
                </a:lnTo>
                <a:close/>
              </a:path>
            </a:pathLst>
          </a:custGeom>
          <a:blipFill>
            <a:blip r:embed="rId3"/>
            <a:stretch>
              <a:fillRect/>
            </a:stretch>
          </a:blipFill>
        </p:spPr>
      </p:sp>
      <p:sp>
        <p:nvSpPr>
          <p:cNvPr id="4" name="Freeform 4"/>
          <p:cNvSpPr/>
          <p:nvPr/>
        </p:nvSpPr>
        <p:spPr>
          <a:xfrm>
            <a:off x="13999382" y="817294"/>
            <a:ext cx="3259918" cy="7048472"/>
          </a:xfrm>
          <a:custGeom>
            <a:avLst/>
            <a:gdLst/>
            <a:ahLst/>
            <a:cxnLst/>
            <a:rect l="l" t="t" r="r" b="b"/>
            <a:pathLst>
              <a:path w="3259918" h="7048472">
                <a:moveTo>
                  <a:pt x="0" y="0"/>
                </a:moveTo>
                <a:lnTo>
                  <a:pt x="3259918" y="0"/>
                </a:lnTo>
                <a:lnTo>
                  <a:pt x="3259918" y="7048472"/>
                </a:lnTo>
                <a:lnTo>
                  <a:pt x="0" y="7048472"/>
                </a:lnTo>
                <a:lnTo>
                  <a:pt x="0" y="0"/>
                </a:lnTo>
                <a:close/>
              </a:path>
            </a:pathLst>
          </a:custGeom>
          <a:blipFill>
            <a:blip r:embed="rId4"/>
            <a:stretch>
              <a:fillRect/>
            </a:stretch>
          </a:blipFill>
        </p:spPr>
      </p:sp>
      <p:sp>
        <p:nvSpPr>
          <p:cNvPr id="5" name="TextBox 5"/>
          <p:cNvSpPr txBox="1"/>
          <p:nvPr/>
        </p:nvSpPr>
        <p:spPr>
          <a:xfrm>
            <a:off x="4000900" y="1028700"/>
            <a:ext cx="8197288" cy="826168"/>
          </a:xfrm>
          <a:prstGeom prst="rect">
            <a:avLst/>
          </a:prstGeom>
        </p:spPr>
        <p:txBody>
          <a:bodyPr lIns="0" tIns="0" rIns="0" bIns="0" rtlCol="0" anchor="t">
            <a:spAutoFit/>
          </a:bodyPr>
          <a:lstStyle/>
          <a:p>
            <a:pPr marL="0" lvl="0" indent="0" algn="ctr">
              <a:lnSpc>
                <a:spcPts val="6451"/>
              </a:lnSpc>
              <a:spcBef>
                <a:spcPct val="0"/>
              </a:spcBef>
            </a:pPr>
            <a:r>
              <a:rPr lang="en-US" sz="5376" b="1">
                <a:solidFill>
                  <a:srgbClr val="02051A"/>
                </a:solidFill>
                <a:latin typeface="Now Bold"/>
                <a:ea typeface="Now Bold"/>
                <a:cs typeface="Now Bold"/>
                <a:sym typeface="Now Bold"/>
              </a:rPr>
              <a:t>PLANEJAMENTO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1683037" y="1474758"/>
            <a:ext cx="4352879" cy="3293333"/>
          </a:xfrm>
          <a:custGeom>
            <a:avLst/>
            <a:gdLst/>
            <a:ahLst/>
            <a:cxnLst/>
            <a:rect l="l" t="t" r="r" b="b"/>
            <a:pathLst>
              <a:path w="4352879" h="3293333">
                <a:moveTo>
                  <a:pt x="0" y="0"/>
                </a:moveTo>
                <a:lnTo>
                  <a:pt x="4352879" y="0"/>
                </a:lnTo>
                <a:lnTo>
                  <a:pt x="4352879" y="3293333"/>
                </a:lnTo>
                <a:lnTo>
                  <a:pt x="0" y="3293333"/>
                </a:lnTo>
                <a:lnTo>
                  <a:pt x="0" y="0"/>
                </a:lnTo>
                <a:close/>
              </a:path>
            </a:pathLst>
          </a:custGeom>
          <a:blipFill>
            <a:blip r:embed="rId3"/>
            <a:stretch>
              <a:fillRect/>
            </a:stretch>
          </a:blipFill>
        </p:spPr>
      </p:sp>
      <p:sp>
        <p:nvSpPr>
          <p:cNvPr id="4" name="Freeform 4"/>
          <p:cNvSpPr/>
          <p:nvPr/>
        </p:nvSpPr>
        <p:spPr>
          <a:xfrm>
            <a:off x="274980" y="4479799"/>
            <a:ext cx="7964384" cy="5807201"/>
          </a:xfrm>
          <a:custGeom>
            <a:avLst/>
            <a:gdLst/>
            <a:ahLst/>
            <a:cxnLst/>
            <a:rect l="l" t="t" r="r" b="b"/>
            <a:pathLst>
              <a:path w="7964384" h="5807201">
                <a:moveTo>
                  <a:pt x="0" y="0"/>
                </a:moveTo>
                <a:lnTo>
                  <a:pt x="7964384" y="0"/>
                </a:lnTo>
                <a:lnTo>
                  <a:pt x="7964384" y="5807201"/>
                </a:lnTo>
                <a:lnTo>
                  <a:pt x="0" y="5807201"/>
                </a:lnTo>
                <a:lnTo>
                  <a:pt x="0" y="0"/>
                </a:lnTo>
                <a:close/>
              </a:path>
            </a:pathLst>
          </a:custGeom>
          <a:blipFill>
            <a:blip r:embed="rId4"/>
            <a:stretch>
              <a:fillRect/>
            </a:stretch>
          </a:blipFill>
        </p:spPr>
      </p:sp>
      <p:sp>
        <p:nvSpPr>
          <p:cNvPr id="5" name="Freeform 5"/>
          <p:cNvSpPr/>
          <p:nvPr/>
        </p:nvSpPr>
        <p:spPr>
          <a:xfrm>
            <a:off x="2669358" y="5471505"/>
            <a:ext cx="5667573" cy="4996413"/>
          </a:xfrm>
          <a:custGeom>
            <a:avLst/>
            <a:gdLst/>
            <a:ahLst/>
            <a:cxnLst/>
            <a:rect l="l" t="t" r="r" b="b"/>
            <a:pathLst>
              <a:path w="5667573" h="4996413">
                <a:moveTo>
                  <a:pt x="0" y="0"/>
                </a:moveTo>
                <a:lnTo>
                  <a:pt x="5667573" y="0"/>
                </a:lnTo>
                <a:lnTo>
                  <a:pt x="5667573" y="4996413"/>
                </a:lnTo>
                <a:lnTo>
                  <a:pt x="0" y="4996413"/>
                </a:lnTo>
                <a:lnTo>
                  <a:pt x="0" y="0"/>
                </a:lnTo>
                <a:close/>
              </a:path>
            </a:pathLst>
          </a:custGeom>
          <a:blipFill>
            <a:blip r:embed="rId5"/>
            <a:stretch>
              <a:fillRect/>
            </a:stretch>
          </a:blipFill>
        </p:spPr>
      </p:sp>
      <p:sp>
        <p:nvSpPr>
          <p:cNvPr id="6" name="Freeform 6"/>
          <p:cNvSpPr/>
          <p:nvPr/>
        </p:nvSpPr>
        <p:spPr>
          <a:xfrm>
            <a:off x="8113671" y="1934812"/>
            <a:ext cx="5747805" cy="7073386"/>
          </a:xfrm>
          <a:custGeom>
            <a:avLst/>
            <a:gdLst/>
            <a:ahLst/>
            <a:cxnLst/>
            <a:rect l="l" t="t" r="r" b="b"/>
            <a:pathLst>
              <a:path w="5747805" h="7073386">
                <a:moveTo>
                  <a:pt x="0" y="0"/>
                </a:moveTo>
                <a:lnTo>
                  <a:pt x="5747805" y="0"/>
                </a:lnTo>
                <a:lnTo>
                  <a:pt x="5747805" y="7073386"/>
                </a:lnTo>
                <a:lnTo>
                  <a:pt x="0" y="7073386"/>
                </a:lnTo>
                <a:lnTo>
                  <a:pt x="0" y="0"/>
                </a:lnTo>
                <a:close/>
              </a:path>
            </a:pathLst>
          </a:custGeom>
          <a:blipFill>
            <a:blip r:embed="rId6"/>
            <a:stretch>
              <a:fillRect/>
            </a:stretch>
          </a:blipFill>
        </p:spPr>
      </p:sp>
      <p:sp>
        <p:nvSpPr>
          <p:cNvPr id="7" name="Freeform 7"/>
          <p:cNvSpPr/>
          <p:nvPr/>
        </p:nvSpPr>
        <p:spPr>
          <a:xfrm>
            <a:off x="13861476" y="1307378"/>
            <a:ext cx="4700394" cy="7364714"/>
          </a:xfrm>
          <a:custGeom>
            <a:avLst/>
            <a:gdLst/>
            <a:ahLst/>
            <a:cxnLst/>
            <a:rect l="l" t="t" r="r" b="b"/>
            <a:pathLst>
              <a:path w="4700394" h="7364714">
                <a:moveTo>
                  <a:pt x="0" y="0"/>
                </a:moveTo>
                <a:lnTo>
                  <a:pt x="4700394" y="0"/>
                </a:lnTo>
                <a:lnTo>
                  <a:pt x="4700394" y="7364714"/>
                </a:lnTo>
                <a:lnTo>
                  <a:pt x="0" y="7364714"/>
                </a:lnTo>
                <a:lnTo>
                  <a:pt x="0" y="0"/>
                </a:lnTo>
                <a:close/>
              </a:path>
            </a:pathLst>
          </a:custGeom>
          <a:blipFill>
            <a:blip r:embed="rId7"/>
            <a:stretch>
              <a:fillRect/>
            </a:stretch>
          </a:blipFill>
        </p:spPr>
      </p:sp>
      <p:sp>
        <p:nvSpPr>
          <p:cNvPr id="8" name="TextBox 8"/>
          <p:cNvSpPr txBox="1"/>
          <p:nvPr/>
        </p:nvSpPr>
        <p:spPr>
          <a:xfrm>
            <a:off x="2891014" y="316778"/>
            <a:ext cx="11374057" cy="990600"/>
          </a:xfrm>
          <a:prstGeom prst="rect">
            <a:avLst/>
          </a:prstGeom>
        </p:spPr>
        <p:txBody>
          <a:bodyPr lIns="0" tIns="0" rIns="0" bIns="0" rtlCol="0" anchor="t">
            <a:spAutoFit/>
          </a:bodyPr>
          <a:lstStyle/>
          <a:p>
            <a:pPr marL="0" lvl="0" indent="0" algn="ctr">
              <a:lnSpc>
                <a:spcPts val="7705"/>
              </a:lnSpc>
              <a:spcBef>
                <a:spcPct val="0"/>
              </a:spcBef>
            </a:pPr>
            <a:r>
              <a:rPr lang="en-US" sz="6421" b="1">
                <a:solidFill>
                  <a:srgbClr val="02051A"/>
                </a:solidFill>
                <a:latin typeface="Now Bold"/>
                <a:ea typeface="Now Bold"/>
                <a:cs typeface="Now Bold"/>
                <a:sym typeface="Now Bold"/>
              </a:rPr>
              <a:t>INFORMAÇÕES CENÁRIO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grpSp>
        <p:nvGrpSpPr>
          <p:cNvPr id="3" name="Group 3"/>
          <p:cNvGrpSpPr/>
          <p:nvPr/>
        </p:nvGrpSpPr>
        <p:grpSpPr>
          <a:xfrm>
            <a:off x="1028700" y="2017713"/>
            <a:ext cx="4621105" cy="6627968"/>
            <a:chOff x="0" y="0"/>
            <a:chExt cx="6161474" cy="8837290"/>
          </a:xfrm>
        </p:grpSpPr>
        <p:grpSp>
          <p:nvGrpSpPr>
            <p:cNvPr id="4" name="Group 4"/>
            <p:cNvGrpSpPr/>
            <p:nvPr/>
          </p:nvGrpSpPr>
          <p:grpSpPr>
            <a:xfrm>
              <a:off x="0" y="0"/>
              <a:ext cx="6161474" cy="8837290"/>
              <a:chOff x="0" y="0"/>
              <a:chExt cx="1563189" cy="2242053"/>
            </a:xfrm>
          </p:grpSpPr>
          <p:sp>
            <p:nvSpPr>
              <p:cNvPr id="5" name="Freeform 5"/>
              <p:cNvSpPr/>
              <p:nvPr/>
            </p:nvSpPr>
            <p:spPr>
              <a:xfrm>
                <a:off x="0" y="0"/>
                <a:ext cx="1563189" cy="2242053"/>
              </a:xfrm>
              <a:custGeom>
                <a:avLst/>
                <a:gdLst/>
                <a:ahLst/>
                <a:cxnLst/>
                <a:rect l="l" t="t" r="r" b="b"/>
                <a:pathLst>
                  <a:path w="1563189" h="2242053">
                    <a:moveTo>
                      <a:pt x="1438729" y="2242053"/>
                    </a:moveTo>
                    <a:lnTo>
                      <a:pt x="124460" y="2242053"/>
                    </a:lnTo>
                    <a:cubicBezTo>
                      <a:pt x="55880" y="2242053"/>
                      <a:pt x="0" y="2186173"/>
                      <a:pt x="0" y="2117593"/>
                    </a:cubicBezTo>
                    <a:lnTo>
                      <a:pt x="0" y="124460"/>
                    </a:lnTo>
                    <a:cubicBezTo>
                      <a:pt x="0" y="55880"/>
                      <a:pt x="55880" y="0"/>
                      <a:pt x="124460" y="0"/>
                    </a:cubicBezTo>
                    <a:lnTo>
                      <a:pt x="1438729" y="0"/>
                    </a:lnTo>
                    <a:cubicBezTo>
                      <a:pt x="1507309" y="0"/>
                      <a:pt x="1563189" y="55880"/>
                      <a:pt x="1563189" y="124460"/>
                    </a:cubicBezTo>
                    <a:lnTo>
                      <a:pt x="1563189" y="2117593"/>
                    </a:lnTo>
                    <a:cubicBezTo>
                      <a:pt x="1563189" y="2186173"/>
                      <a:pt x="1507309" y="2242053"/>
                      <a:pt x="1438729" y="2242053"/>
                    </a:cubicBezTo>
                    <a:close/>
                  </a:path>
                </a:pathLst>
              </a:custGeom>
              <a:solidFill>
                <a:srgbClr val="FCB683"/>
              </a:solidFill>
            </p:spPr>
          </p:sp>
        </p:grpSp>
        <p:sp>
          <p:nvSpPr>
            <p:cNvPr id="6" name="Freeform 6"/>
            <p:cNvSpPr/>
            <p:nvPr/>
          </p:nvSpPr>
          <p:spPr>
            <a:xfrm>
              <a:off x="460129" y="431783"/>
              <a:ext cx="604275" cy="604275"/>
            </a:xfrm>
            <a:custGeom>
              <a:avLst/>
              <a:gdLst/>
              <a:ahLst/>
              <a:cxnLst/>
              <a:rect l="l" t="t" r="r" b="b"/>
              <a:pathLst>
                <a:path w="604275" h="604275">
                  <a:moveTo>
                    <a:pt x="0" y="0"/>
                  </a:moveTo>
                  <a:lnTo>
                    <a:pt x="604275" y="0"/>
                  </a:lnTo>
                  <a:lnTo>
                    <a:pt x="604275" y="604275"/>
                  </a:lnTo>
                  <a:lnTo>
                    <a:pt x="0" y="6042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543703" y="2226839"/>
              <a:ext cx="5074068" cy="2351828"/>
            </a:xfrm>
            <a:prstGeom prst="rect">
              <a:avLst/>
            </a:prstGeom>
          </p:spPr>
          <p:txBody>
            <a:bodyPr lIns="0" tIns="0" rIns="0" bIns="0" rtlCol="0" anchor="t">
              <a:spAutoFit/>
            </a:bodyPr>
            <a:lstStyle/>
            <a:p>
              <a:pPr algn="l">
                <a:lnSpc>
                  <a:spcPts val="4759"/>
                </a:lnSpc>
                <a:spcBef>
                  <a:spcPct val="0"/>
                </a:spcBef>
              </a:pPr>
              <a:r>
                <a:rPr lang="en-US" sz="3399" b="1" spc="-33">
                  <a:solidFill>
                    <a:srgbClr val="02051A"/>
                  </a:solidFill>
                  <a:latin typeface="Montserrat Medium"/>
                  <a:ea typeface="Montserrat Medium"/>
                  <a:cs typeface="Montserrat Medium"/>
                  <a:sym typeface="Montserrat Medium"/>
                </a:rPr>
                <a:t>Melhora no Ambiente de Negócios</a:t>
              </a:r>
            </a:p>
          </p:txBody>
        </p:sp>
        <p:sp>
          <p:nvSpPr>
            <p:cNvPr id="8" name="TextBox 8"/>
            <p:cNvSpPr txBox="1"/>
            <p:nvPr/>
          </p:nvSpPr>
          <p:spPr>
            <a:xfrm>
              <a:off x="543703" y="5082058"/>
              <a:ext cx="5074068" cy="2857712"/>
            </a:xfrm>
            <a:prstGeom prst="rect">
              <a:avLst/>
            </a:prstGeom>
          </p:spPr>
          <p:txBody>
            <a:bodyPr lIns="0" tIns="0" rIns="0" bIns="0" rtlCol="0" anchor="t">
              <a:spAutoFit/>
            </a:bodyPr>
            <a:lstStyle/>
            <a:p>
              <a:pPr algn="l">
                <a:lnSpc>
                  <a:spcPts val="3519"/>
                </a:lnSpc>
              </a:pPr>
              <a:r>
                <a:rPr lang="en-US" sz="2199" spc="43">
                  <a:solidFill>
                    <a:srgbClr val="02051A"/>
                  </a:solidFill>
                  <a:latin typeface="Montserrat"/>
                  <a:ea typeface="Montserrat"/>
                  <a:cs typeface="Montserrat"/>
                  <a:sym typeface="Montserrat"/>
                </a:rPr>
                <a:t>Rede Sim, Orientações Claras, Ações Informativas,  Informatização dos Procedimentos.</a:t>
              </a:r>
            </a:p>
          </p:txBody>
        </p:sp>
      </p:grpSp>
      <p:sp>
        <p:nvSpPr>
          <p:cNvPr id="9" name="TextBox 9"/>
          <p:cNvSpPr txBox="1"/>
          <p:nvPr/>
        </p:nvSpPr>
        <p:spPr>
          <a:xfrm>
            <a:off x="-2728652" y="496887"/>
            <a:ext cx="12823211" cy="1139825"/>
          </a:xfrm>
          <a:prstGeom prst="rect">
            <a:avLst/>
          </a:prstGeom>
        </p:spPr>
        <p:txBody>
          <a:bodyPr lIns="0" tIns="0" rIns="0" bIns="0" rtlCol="0" anchor="t">
            <a:spAutoFit/>
          </a:bodyPr>
          <a:lstStyle/>
          <a:p>
            <a:pPr algn="ctr">
              <a:lnSpc>
                <a:spcPts val="8800"/>
              </a:lnSpc>
            </a:pPr>
            <a:r>
              <a:rPr lang="en-US" sz="8000" b="1" spc="-240">
                <a:solidFill>
                  <a:srgbClr val="02051A"/>
                </a:solidFill>
                <a:latin typeface="Montserrat Bold"/>
                <a:ea typeface="Montserrat Bold"/>
                <a:cs typeface="Montserrat Bold"/>
                <a:sym typeface="Montserrat Bold"/>
              </a:rPr>
              <a:t>Ações</a:t>
            </a:r>
          </a:p>
        </p:txBody>
      </p:sp>
      <p:grpSp>
        <p:nvGrpSpPr>
          <p:cNvPr id="10" name="Group 10"/>
          <p:cNvGrpSpPr/>
          <p:nvPr/>
        </p:nvGrpSpPr>
        <p:grpSpPr>
          <a:xfrm>
            <a:off x="6620822" y="2017713"/>
            <a:ext cx="4767267" cy="6507748"/>
            <a:chOff x="0" y="0"/>
            <a:chExt cx="6356356" cy="8676997"/>
          </a:xfrm>
        </p:grpSpPr>
        <p:grpSp>
          <p:nvGrpSpPr>
            <p:cNvPr id="11" name="Group 11"/>
            <p:cNvGrpSpPr/>
            <p:nvPr/>
          </p:nvGrpSpPr>
          <p:grpSpPr>
            <a:xfrm>
              <a:off x="0" y="0"/>
              <a:ext cx="6356356" cy="8676997"/>
              <a:chOff x="0" y="0"/>
              <a:chExt cx="1563189" cy="2133893"/>
            </a:xfrm>
          </p:grpSpPr>
          <p:sp>
            <p:nvSpPr>
              <p:cNvPr id="12" name="Freeform 12"/>
              <p:cNvSpPr/>
              <p:nvPr/>
            </p:nvSpPr>
            <p:spPr>
              <a:xfrm>
                <a:off x="0" y="0"/>
                <a:ext cx="1563189" cy="2133893"/>
              </a:xfrm>
              <a:custGeom>
                <a:avLst/>
                <a:gdLst/>
                <a:ahLst/>
                <a:cxnLst/>
                <a:rect l="l" t="t" r="r" b="b"/>
                <a:pathLst>
                  <a:path w="1563189" h="2133893">
                    <a:moveTo>
                      <a:pt x="1438729" y="2133893"/>
                    </a:moveTo>
                    <a:lnTo>
                      <a:pt x="124460" y="2133893"/>
                    </a:lnTo>
                    <a:cubicBezTo>
                      <a:pt x="55880" y="2133893"/>
                      <a:pt x="0" y="2078013"/>
                      <a:pt x="0" y="2009433"/>
                    </a:cubicBezTo>
                    <a:lnTo>
                      <a:pt x="0" y="124460"/>
                    </a:lnTo>
                    <a:cubicBezTo>
                      <a:pt x="0" y="55880"/>
                      <a:pt x="55880" y="0"/>
                      <a:pt x="124460" y="0"/>
                    </a:cubicBezTo>
                    <a:lnTo>
                      <a:pt x="1438729" y="0"/>
                    </a:lnTo>
                    <a:cubicBezTo>
                      <a:pt x="1507309" y="0"/>
                      <a:pt x="1563189" y="55880"/>
                      <a:pt x="1563189" y="124460"/>
                    </a:cubicBezTo>
                    <a:lnTo>
                      <a:pt x="1563189" y="2009433"/>
                    </a:lnTo>
                    <a:cubicBezTo>
                      <a:pt x="1563189" y="2078013"/>
                      <a:pt x="1507309" y="2133893"/>
                      <a:pt x="1438729" y="2133893"/>
                    </a:cubicBezTo>
                    <a:close/>
                  </a:path>
                </a:pathLst>
              </a:custGeom>
              <a:solidFill>
                <a:srgbClr val="FCB683"/>
              </a:solidFill>
            </p:spPr>
          </p:sp>
        </p:grpSp>
        <p:sp>
          <p:nvSpPr>
            <p:cNvPr id="13" name="Freeform 13"/>
            <p:cNvSpPr/>
            <p:nvPr/>
          </p:nvSpPr>
          <p:spPr>
            <a:xfrm>
              <a:off x="474683" y="445440"/>
              <a:ext cx="623387" cy="623387"/>
            </a:xfrm>
            <a:custGeom>
              <a:avLst/>
              <a:gdLst/>
              <a:ahLst/>
              <a:cxnLst/>
              <a:rect l="l" t="t" r="r" b="b"/>
              <a:pathLst>
                <a:path w="623387" h="623387">
                  <a:moveTo>
                    <a:pt x="0" y="0"/>
                  </a:moveTo>
                  <a:lnTo>
                    <a:pt x="623387" y="0"/>
                  </a:lnTo>
                  <a:lnTo>
                    <a:pt x="623387" y="623387"/>
                  </a:lnTo>
                  <a:lnTo>
                    <a:pt x="0" y="6233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560900" y="2318430"/>
              <a:ext cx="5234556" cy="2206392"/>
            </a:xfrm>
            <a:prstGeom prst="rect">
              <a:avLst/>
            </a:prstGeom>
          </p:spPr>
          <p:txBody>
            <a:bodyPr lIns="0" tIns="0" rIns="0" bIns="0" rtlCol="0" anchor="t">
              <a:spAutoFit/>
            </a:bodyPr>
            <a:lstStyle/>
            <a:p>
              <a:pPr algn="l">
                <a:lnSpc>
                  <a:spcPts val="4496"/>
                </a:lnSpc>
                <a:spcBef>
                  <a:spcPct val="0"/>
                </a:spcBef>
              </a:pPr>
              <a:r>
                <a:rPr lang="en-US" sz="3211" b="1" spc="-32">
                  <a:solidFill>
                    <a:srgbClr val="02051A"/>
                  </a:solidFill>
                  <a:latin typeface="Montserrat Medium"/>
                  <a:ea typeface="Montserrat Medium"/>
                  <a:cs typeface="Montserrat Medium"/>
                  <a:sym typeface="Montserrat Medium"/>
                </a:rPr>
                <a:t>Convênios, Parcerias e Ferramentas</a:t>
              </a:r>
            </a:p>
          </p:txBody>
        </p:sp>
        <p:sp>
          <p:nvSpPr>
            <p:cNvPr id="15" name="TextBox 15"/>
            <p:cNvSpPr txBox="1"/>
            <p:nvPr/>
          </p:nvSpPr>
          <p:spPr>
            <a:xfrm>
              <a:off x="560900" y="5056372"/>
              <a:ext cx="5234556" cy="2694718"/>
            </a:xfrm>
            <a:prstGeom prst="rect">
              <a:avLst/>
            </a:prstGeom>
          </p:spPr>
          <p:txBody>
            <a:bodyPr lIns="0" tIns="0" rIns="0" bIns="0" rtlCol="0" anchor="t">
              <a:spAutoFit/>
            </a:bodyPr>
            <a:lstStyle/>
            <a:p>
              <a:pPr algn="l">
                <a:lnSpc>
                  <a:spcPts val="3329"/>
                </a:lnSpc>
              </a:pPr>
              <a:r>
                <a:rPr lang="en-US" sz="2080" spc="41">
                  <a:solidFill>
                    <a:srgbClr val="02051A"/>
                  </a:solidFill>
                  <a:latin typeface="Montserrat"/>
                  <a:ea typeface="Montserrat"/>
                  <a:cs typeface="Montserrat"/>
                  <a:sym typeface="Montserrat"/>
                </a:rPr>
                <a:t>Convênio Estado dados do cartão, Convênio NFSe, Termo de cooperação CRC, Solicitações de Conselhos de Classe</a:t>
              </a:r>
            </a:p>
          </p:txBody>
        </p:sp>
      </p:grpSp>
      <p:grpSp>
        <p:nvGrpSpPr>
          <p:cNvPr id="16" name="Group 16"/>
          <p:cNvGrpSpPr/>
          <p:nvPr/>
        </p:nvGrpSpPr>
        <p:grpSpPr>
          <a:xfrm>
            <a:off x="1028700" y="727015"/>
            <a:ext cx="603370" cy="603370"/>
            <a:chOff x="0" y="0"/>
            <a:chExt cx="804493" cy="804493"/>
          </a:xfrm>
        </p:grpSpPr>
        <p:grpSp>
          <p:nvGrpSpPr>
            <p:cNvPr id="17" name="Group 17"/>
            <p:cNvGrpSpPr/>
            <p:nvPr/>
          </p:nvGrpSpPr>
          <p:grpSpPr>
            <a:xfrm>
              <a:off x="0" y="0"/>
              <a:ext cx="804493" cy="130723"/>
              <a:chOff x="0" y="0"/>
              <a:chExt cx="1913890" cy="310990"/>
            </a:xfrm>
          </p:grpSpPr>
          <p:sp>
            <p:nvSpPr>
              <p:cNvPr id="18" name="Freeform 1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nvGrpSpPr>
            <p:cNvPr id="19" name="Group 19"/>
            <p:cNvGrpSpPr/>
            <p:nvPr/>
          </p:nvGrpSpPr>
          <p:grpSpPr>
            <a:xfrm>
              <a:off x="0" y="336885"/>
              <a:ext cx="804493" cy="130723"/>
              <a:chOff x="0" y="0"/>
              <a:chExt cx="1913890" cy="310990"/>
            </a:xfrm>
          </p:grpSpPr>
          <p:sp>
            <p:nvSpPr>
              <p:cNvPr id="20" name="Freeform 2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nvGrpSpPr>
            <p:cNvPr id="21" name="Group 21"/>
            <p:cNvGrpSpPr/>
            <p:nvPr/>
          </p:nvGrpSpPr>
          <p:grpSpPr>
            <a:xfrm>
              <a:off x="0" y="673770"/>
              <a:ext cx="804493" cy="130723"/>
              <a:chOff x="0" y="0"/>
              <a:chExt cx="1913890" cy="310990"/>
            </a:xfrm>
          </p:grpSpPr>
          <p:sp>
            <p:nvSpPr>
              <p:cNvPr id="22" name="Freeform 2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grpSp>
        <p:nvGrpSpPr>
          <p:cNvPr id="23" name="Group 23"/>
          <p:cNvGrpSpPr/>
          <p:nvPr/>
        </p:nvGrpSpPr>
        <p:grpSpPr>
          <a:xfrm>
            <a:off x="12497619" y="2017712"/>
            <a:ext cx="4762228" cy="6496637"/>
            <a:chOff x="0" y="0"/>
            <a:chExt cx="6349637" cy="8662182"/>
          </a:xfrm>
        </p:grpSpPr>
        <p:grpSp>
          <p:nvGrpSpPr>
            <p:cNvPr id="24" name="Group 24"/>
            <p:cNvGrpSpPr/>
            <p:nvPr/>
          </p:nvGrpSpPr>
          <p:grpSpPr>
            <a:xfrm>
              <a:off x="0" y="0"/>
              <a:ext cx="6349637" cy="8662182"/>
              <a:chOff x="0" y="0"/>
              <a:chExt cx="1563189" cy="2132504"/>
            </a:xfrm>
          </p:grpSpPr>
          <p:sp>
            <p:nvSpPr>
              <p:cNvPr id="25" name="Freeform 25"/>
              <p:cNvSpPr/>
              <p:nvPr/>
            </p:nvSpPr>
            <p:spPr>
              <a:xfrm>
                <a:off x="0" y="0"/>
                <a:ext cx="1563189" cy="2132504"/>
              </a:xfrm>
              <a:custGeom>
                <a:avLst/>
                <a:gdLst/>
                <a:ahLst/>
                <a:cxnLst/>
                <a:rect l="l" t="t" r="r" b="b"/>
                <a:pathLst>
                  <a:path w="1563189" h="2132504">
                    <a:moveTo>
                      <a:pt x="1438729" y="2132504"/>
                    </a:moveTo>
                    <a:lnTo>
                      <a:pt x="124460" y="2132504"/>
                    </a:lnTo>
                    <a:cubicBezTo>
                      <a:pt x="55880" y="2132504"/>
                      <a:pt x="0" y="2076624"/>
                      <a:pt x="0" y="2008044"/>
                    </a:cubicBezTo>
                    <a:lnTo>
                      <a:pt x="0" y="124460"/>
                    </a:lnTo>
                    <a:cubicBezTo>
                      <a:pt x="0" y="55880"/>
                      <a:pt x="55880" y="0"/>
                      <a:pt x="124460" y="0"/>
                    </a:cubicBezTo>
                    <a:lnTo>
                      <a:pt x="1438729" y="0"/>
                    </a:lnTo>
                    <a:cubicBezTo>
                      <a:pt x="1507309" y="0"/>
                      <a:pt x="1563189" y="55880"/>
                      <a:pt x="1563189" y="124460"/>
                    </a:cubicBezTo>
                    <a:lnTo>
                      <a:pt x="1563189" y="2008044"/>
                    </a:lnTo>
                    <a:cubicBezTo>
                      <a:pt x="1563189" y="2076624"/>
                      <a:pt x="1507309" y="2132504"/>
                      <a:pt x="1438729" y="2132504"/>
                    </a:cubicBezTo>
                    <a:close/>
                  </a:path>
                </a:pathLst>
              </a:custGeom>
              <a:solidFill>
                <a:srgbClr val="FCB683"/>
              </a:solidFill>
            </p:spPr>
          </p:sp>
        </p:grpSp>
        <p:sp>
          <p:nvSpPr>
            <p:cNvPr id="26" name="Freeform 26"/>
            <p:cNvSpPr/>
            <p:nvPr/>
          </p:nvSpPr>
          <p:spPr>
            <a:xfrm>
              <a:off x="474181" y="444969"/>
              <a:ext cx="622728" cy="622728"/>
            </a:xfrm>
            <a:custGeom>
              <a:avLst/>
              <a:gdLst/>
              <a:ahLst/>
              <a:cxnLst/>
              <a:rect l="l" t="t" r="r" b="b"/>
              <a:pathLst>
                <a:path w="622728" h="622728">
                  <a:moveTo>
                    <a:pt x="0" y="0"/>
                  </a:moveTo>
                  <a:lnTo>
                    <a:pt x="622728" y="0"/>
                  </a:lnTo>
                  <a:lnTo>
                    <a:pt x="622728" y="622729"/>
                  </a:lnTo>
                  <a:lnTo>
                    <a:pt x="0" y="6227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TextBox 27"/>
            <p:cNvSpPr txBox="1"/>
            <p:nvPr/>
          </p:nvSpPr>
          <p:spPr>
            <a:xfrm>
              <a:off x="560307" y="2287355"/>
              <a:ext cx="5229024" cy="782071"/>
            </a:xfrm>
            <a:prstGeom prst="rect">
              <a:avLst/>
            </a:prstGeom>
          </p:spPr>
          <p:txBody>
            <a:bodyPr lIns="0" tIns="0" rIns="0" bIns="0" rtlCol="0" anchor="t">
              <a:spAutoFit/>
            </a:bodyPr>
            <a:lstStyle/>
            <a:p>
              <a:pPr algn="l">
                <a:lnSpc>
                  <a:spcPts val="4905"/>
                </a:lnSpc>
                <a:spcBef>
                  <a:spcPct val="0"/>
                </a:spcBef>
              </a:pPr>
              <a:r>
                <a:rPr lang="en-US" sz="3503" b="1" spc="-35">
                  <a:solidFill>
                    <a:srgbClr val="02051A"/>
                  </a:solidFill>
                  <a:latin typeface="Montserrat Medium"/>
                  <a:ea typeface="Montserrat Medium"/>
                  <a:cs typeface="Montserrat Medium"/>
                  <a:sym typeface="Montserrat Medium"/>
                </a:rPr>
                <a:t>Fiscalização</a:t>
              </a:r>
            </a:p>
          </p:txBody>
        </p:sp>
        <p:sp>
          <p:nvSpPr>
            <p:cNvPr id="28" name="TextBox 28"/>
            <p:cNvSpPr txBox="1"/>
            <p:nvPr/>
          </p:nvSpPr>
          <p:spPr>
            <a:xfrm>
              <a:off x="560307" y="3581282"/>
              <a:ext cx="5229024" cy="4155971"/>
            </a:xfrm>
            <a:prstGeom prst="rect">
              <a:avLst/>
            </a:prstGeom>
          </p:spPr>
          <p:txBody>
            <a:bodyPr lIns="0" tIns="0" rIns="0" bIns="0" rtlCol="0" anchor="t">
              <a:spAutoFit/>
            </a:bodyPr>
            <a:lstStyle/>
            <a:p>
              <a:pPr algn="l">
                <a:lnSpc>
                  <a:spcPts val="3627"/>
                </a:lnSpc>
              </a:pPr>
              <a:r>
                <a:rPr lang="en-US" sz="2267" spc="45">
                  <a:solidFill>
                    <a:srgbClr val="02051A"/>
                  </a:solidFill>
                  <a:latin typeface="Montserrat"/>
                  <a:ea typeface="Montserrat"/>
                  <a:cs typeface="Montserrat"/>
                  <a:sym typeface="Montserrat"/>
                </a:rPr>
                <a:t>O MEI tem direito a dupla visita e fiscalização</a:t>
              </a:r>
            </a:p>
            <a:p>
              <a:pPr algn="l">
                <a:lnSpc>
                  <a:spcPts val="3627"/>
                </a:lnSpc>
              </a:pPr>
              <a:r>
                <a:rPr lang="en-US" sz="2267" spc="45">
                  <a:solidFill>
                    <a:srgbClr val="02051A"/>
                  </a:solidFill>
                  <a:latin typeface="Montserrat"/>
                  <a:ea typeface="Montserrat"/>
                  <a:cs typeface="Montserrat"/>
                  <a:sym typeface="Montserrat"/>
                </a:rPr>
                <a:t>orientadora, (Art.55 da 123/06.)</a:t>
              </a:r>
            </a:p>
            <a:p>
              <a:pPr algn="l">
                <a:lnSpc>
                  <a:spcPts val="3627"/>
                </a:lnSpc>
              </a:pPr>
              <a:endParaRPr lang="en-US" sz="2267" spc="45">
                <a:solidFill>
                  <a:srgbClr val="02051A"/>
                </a:solidFill>
                <a:latin typeface="Montserrat"/>
                <a:ea typeface="Montserrat"/>
                <a:cs typeface="Montserrat"/>
                <a:sym typeface="Montserrat"/>
              </a:endParaRPr>
            </a:p>
            <a:p>
              <a:pPr algn="l">
                <a:lnSpc>
                  <a:spcPts val="3627"/>
                </a:lnSpc>
              </a:pPr>
              <a:endParaRPr lang="en-US" sz="2267" spc="45">
                <a:solidFill>
                  <a:srgbClr val="02051A"/>
                </a:solidFill>
                <a:latin typeface="Montserrat"/>
                <a:ea typeface="Montserrat"/>
                <a:cs typeface="Montserrat"/>
                <a:sym typeface="Montserrat"/>
              </a:endParaRPr>
            </a:p>
            <a:p>
              <a:pPr algn="l">
                <a:lnSpc>
                  <a:spcPts val="3627"/>
                </a:lnSpc>
              </a:pPr>
              <a:endParaRPr lang="en-US" sz="2267" spc="45">
                <a:solidFill>
                  <a:srgbClr val="02051A"/>
                </a:solidFill>
                <a:latin typeface="Montserrat"/>
                <a:ea typeface="Montserrat"/>
                <a:cs typeface="Montserrat"/>
                <a:sym typeface="Montserrat"/>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grpSp>
        <p:nvGrpSpPr>
          <p:cNvPr id="3" name="Group 3"/>
          <p:cNvGrpSpPr/>
          <p:nvPr/>
        </p:nvGrpSpPr>
        <p:grpSpPr>
          <a:xfrm>
            <a:off x="9581627" y="5589330"/>
            <a:ext cx="6667537" cy="3275494"/>
            <a:chOff x="0" y="0"/>
            <a:chExt cx="2255438" cy="1108006"/>
          </a:xfrm>
        </p:grpSpPr>
        <p:sp>
          <p:nvSpPr>
            <p:cNvPr id="4" name="Freeform 4"/>
            <p:cNvSpPr/>
            <p:nvPr/>
          </p:nvSpPr>
          <p:spPr>
            <a:xfrm>
              <a:off x="0" y="0"/>
              <a:ext cx="2255438" cy="1108007"/>
            </a:xfrm>
            <a:custGeom>
              <a:avLst/>
              <a:gdLst/>
              <a:ahLst/>
              <a:cxnLst/>
              <a:rect l="l" t="t" r="r" b="b"/>
              <a:pathLst>
                <a:path w="2255438" h="1108007">
                  <a:moveTo>
                    <a:pt x="2130978" y="1108006"/>
                  </a:moveTo>
                  <a:lnTo>
                    <a:pt x="124460" y="1108006"/>
                  </a:lnTo>
                  <a:cubicBezTo>
                    <a:pt x="55880" y="1108006"/>
                    <a:pt x="0" y="1052126"/>
                    <a:pt x="0" y="983546"/>
                  </a:cubicBezTo>
                  <a:lnTo>
                    <a:pt x="0" y="124460"/>
                  </a:lnTo>
                  <a:cubicBezTo>
                    <a:pt x="0" y="55880"/>
                    <a:pt x="55880" y="0"/>
                    <a:pt x="124460" y="0"/>
                  </a:cubicBezTo>
                  <a:lnTo>
                    <a:pt x="2130978" y="0"/>
                  </a:lnTo>
                  <a:cubicBezTo>
                    <a:pt x="2199558" y="0"/>
                    <a:pt x="2255438" y="55880"/>
                    <a:pt x="2255438" y="124460"/>
                  </a:cubicBezTo>
                  <a:lnTo>
                    <a:pt x="2255438" y="983547"/>
                  </a:lnTo>
                  <a:cubicBezTo>
                    <a:pt x="2255438" y="1052126"/>
                    <a:pt x="2199558" y="1108007"/>
                    <a:pt x="2130978" y="1108007"/>
                  </a:cubicBezTo>
                  <a:close/>
                </a:path>
              </a:pathLst>
            </a:custGeom>
            <a:solidFill>
              <a:srgbClr val="575B68"/>
            </a:solidFill>
          </p:spPr>
        </p:sp>
      </p:grpSp>
      <p:grpSp>
        <p:nvGrpSpPr>
          <p:cNvPr id="5" name="Group 5"/>
          <p:cNvGrpSpPr/>
          <p:nvPr/>
        </p:nvGrpSpPr>
        <p:grpSpPr>
          <a:xfrm>
            <a:off x="7865814" y="1422177"/>
            <a:ext cx="8383350" cy="8420459"/>
            <a:chOff x="0" y="0"/>
            <a:chExt cx="2835849" cy="2848402"/>
          </a:xfrm>
        </p:grpSpPr>
        <p:sp>
          <p:nvSpPr>
            <p:cNvPr id="6" name="Freeform 6"/>
            <p:cNvSpPr/>
            <p:nvPr/>
          </p:nvSpPr>
          <p:spPr>
            <a:xfrm>
              <a:off x="0" y="0"/>
              <a:ext cx="2835849" cy="2848402"/>
            </a:xfrm>
            <a:custGeom>
              <a:avLst/>
              <a:gdLst/>
              <a:ahLst/>
              <a:cxnLst/>
              <a:rect l="l" t="t" r="r" b="b"/>
              <a:pathLst>
                <a:path w="2835849" h="2848402">
                  <a:moveTo>
                    <a:pt x="2711389" y="2848402"/>
                  </a:moveTo>
                  <a:lnTo>
                    <a:pt x="124460" y="2848402"/>
                  </a:lnTo>
                  <a:cubicBezTo>
                    <a:pt x="55880" y="2848402"/>
                    <a:pt x="0" y="2792522"/>
                    <a:pt x="0" y="2723942"/>
                  </a:cubicBezTo>
                  <a:lnTo>
                    <a:pt x="0" y="124460"/>
                  </a:lnTo>
                  <a:cubicBezTo>
                    <a:pt x="0" y="55880"/>
                    <a:pt x="55880" y="0"/>
                    <a:pt x="124460" y="0"/>
                  </a:cubicBezTo>
                  <a:lnTo>
                    <a:pt x="2711389" y="0"/>
                  </a:lnTo>
                  <a:cubicBezTo>
                    <a:pt x="2779969" y="0"/>
                    <a:pt x="2835849" y="55880"/>
                    <a:pt x="2835849" y="124460"/>
                  </a:cubicBezTo>
                  <a:lnTo>
                    <a:pt x="2835849" y="2723942"/>
                  </a:lnTo>
                  <a:cubicBezTo>
                    <a:pt x="2835849" y="2792522"/>
                    <a:pt x="2779969" y="2848402"/>
                    <a:pt x="2711389" y="2848402"/>
                  </a:cubicBezTo>
                  <a:close/>
                </a:path>
              </a:pathLst>
            </a:custGeom>
            <a:solidFill>
              <a:srgbClr val="575B68"/>
            </a:solidFill>
          </p:spPr>
        </p:sp>
      </p:grpSp>
      <p:grpSp>
        <p:nvGrpSpPr>
          <p:cNvPr id="7" name="Group 7"/>
          <p:cNvGrpSpPr/>
          <p:nvPr/>
        </p:nvGrpSpPr>
        <p:grpSpPr>
          <a:xfrm>
            <a:off x="1162854" y="1422177"/>
            <a:ext cx="875983" cy="87598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700A"/>
            </a:solidFill>
          </p:spPr>
        </p:sp>
      </p:grpSp>
      <p:grpSp>
        <p:nvGrpSpPr>
          <p:cNvPr id="9" name="Group 9"/>
          <p:cNvGrpSpPr/>
          <p:nvPr/>
        </p:nvGrpSpPr>
        <p:grpSpPr>
          <a:xfrm>
            <a:off x="16655930" y="1049823"/>
            <a:ext cx="603370" cy="603370"/>
            <a:chOff x="0" y="0"/>
            <a:chExt cx="804493" cy="804493"/>
          </a:xfrm>
        </p:grpSpPr>
        <p:grpSp>
          <p:nvGrpSpPr>
            <p:cNvPr id="10" name="Group 10"/>
            <p:cNvGrpSpPr/>
            <p:nvPr/>
          </p:nvGrpSpPr>
          <p:grpSpPr>
            <a:xfrm>
              <a:off x="0" y="0"/>
              <a:ext cx="804493" cy="13072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FF700A"/>
              </a:solidFill>
            </p:spPr>
          </p:sp>
        </p:grpSp>
        <p:grpSp>
          <p:nvGrpSpPr>
            <p:cNvPr id="12" name="Group 12"/>
            <p:cNvGrpSpPr/>
            <p:nvPr/>
          </p:nvGrpSpPr>
          <p:grpSpPr>
            <a:xfrm>
              <a:off x="0" y="336885"/>
              <a:ext cx="804493" cy="130723"/>
              <a:chOff x="0" y="0"/>
              <a:chExt cx="1913890" cy="310990"/>
            </a:xfrm>
          </p:grpSpPr>
          <p:sp>
            <p:nvSpPr>
              <p:cNvPr id="13" name="Freeform 13"/>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FF700A"/>
              </a:solidFill>
            </p:spPr>
          </p:sp>
        </p:grpSp>
        <p:grpSp>
          <p:nvGrpSpPr>
            <p:cNvPr id="14" name="Group 14"/>
            <p:cNvGrpSpPr/>
            <p:nvPr/>
          </p:nvGrpSpPr>
          <p:grpSpPr>
            <a:xfrm>
              <a:off x="0" y="673770"/>
              <a:ext cx="804493" cy="130723"/>
              <a:chOff x="0" y="0"/>
              <a:chExt cx="1913890" cy="310990"/>
            </a:xfrm>
          </p:grpSpPr>
          <p:sp>
            <p:nvSpPr>
              <p:cNvPr id="15" name="Freeform 15"/>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FF700A"/>
              </a:solidFill>
            </p:spPr>
          </p:sp>
        </p:grpSp>
      </p:grpSp>
      <p:sp>
        <p:nvSpPr>
          <p:cNvPr id="16" name="Freeform 16"/>
          <p:cNvSpPr/>
          <p:nvPr/>
        </p:nvSpPr>
        <p:spPr>
          <a:xfrm>
            <a:off x="9369809" y="1921273"/>
            <a:ext cx="5375359" cy="7422267"/>
          </a:xfrm>
          <a:custGeom>
            <a:avLst/>
            <a:gdLst/>
            <a:ahLst/>
            <a:cxnLst/>
            <a:rect l="l" t="t" r="r" b="b"/>
            <a:pathLst>
              <a:path w="5375359" h="7422267">
                <a:moveTo>
                  <a:pt x="0" y="0"/>
                </a:moveTo>
                <a:lnTo>
                  <a:pt x="5375359" y="0"/>
                </a:lnTo>
                <a:lnTo>
                  <a:pt x="5375359" y="7422267"/>
                </a:lnTo>
                <a:lnTo>
                  <a:pt x="0" y="7422267"/>
                </a:lnTo>
                <a:lnTo>
                  <a:pt x="0" y="0"/>
                </a:lnTo>
                <a:close/>
              </a:path>
            </a:pathLst>
          </a:custGeom>
          <a:blipFill>
            <a:blip r:embed="rId3"/>
            <a:stretch>
              <a:fillRect/>
            </a:stretch>
          </a:blipFill>
        </p:spPr>
      </p:sp>
      <p:sp>
        <p:nvSpPr>
          <p:cNvPr id="17" name="TextBox 17"/>
          <p:cNvSpPr txBox="1"/>
          <p:nvPr/>
        </p:nvSpPr>
        <p:spPr>
          <a:xfrm>
            <a:off x="2446613" y="807929"/>
            <a:ext cx="5419201" cy="2797175"/>
          </a:xfrm>
          <a:prstGeom prst="rect">
            <a:avLst/>
          </a:prstGeom>
        </p:spPr>
        <p:txBody>
          <a:bodyPr lIns="0" tIns="0" rIns="0" bIns="0" rtlCol="0" anchor="t">
            <a:spAutoFit/>
          </a:bodyPr>
          <a:lstStyle/>
          <a:p>
            <a:pPr marL="0" lvl="0" indent="0" algn="l">
              <a:lnSpc>
                <a:spcPts val="5500"/>
              </a:lnSpc>
              <a:spcBef>
                <a:spcPct val="0"/>
              </a:spcBef>
            </a:pPr>
            <a:r>
              <a:rPr lang="en-US" sz="5000" b="1" spc="-150">
                <a:solidFill>
                  <a:srgbClr val="02051A"/>
                </a:solidFill>
                <a:latin typeface="Montserrat Bold"/>
                <a:ea typeface="Montserrat Bold"/>
                <a:cs typeface="Montserrat Bold"/>
                <a:sym typeface="Montserrat Bold"/>
              </a:rPr>
              <a:t>Contexto Relações Jurídicos Tributárias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7631327" y="597505"/>
            <a:ext cx="9077445" cy="9077445"/>
          </a:xfrm>
          <a:custGeom>
            <a:avLst/>
            <a:gdLst/>
            <a:ahLst/>
            <a:cxnLst/>
            <a:rect l="l" t="t" r="r" b="b"/>
            <a:pathLst>
              <a:path w="9077445" h="9077445">
                <a:moveTo>
                  <a:pt x="0" y="0"/>
                </a:moveTo>
                <a:lnTo>
                  <a:pt x="9077444" y="0"/>
                </a:lnTo>
                <a:lnTo>
                  <a:pt x="9077444" y="9077445"/>
                </a:lnTo>
                <a:lnTo>
                  <a:pt x="0" y="90774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375868" y="710437"/>
            <a:ext cx="9895660" cy="8419876"/>
          </a:xfrm>
          <a:custGeom>
            <a:avLst/>
            <a:gdLst/>
            <a:ahLst/>
            <a:cxnLst/>
            <a:rect l="l" t="t" r="r" b="b"/>
            <a:pathLst>
              <a:path w="9895660" h="8419876">
                <a:moveTo>
                  <a:pt x="0" y="0"/>
                </a:moveTo>
                <a:lnTo>
                  <a:pt x="9895660" y="0"/>
                </a:lnTo>
                <a:lnTo>
                  <a:pt x="9895660" y="8419875"/>
                </a:lnTo>
                <a:lnTo>
                  <a:pt x="0" y="8419875"/>
                </a:lnTo>
                <a:lnTo>
                  <a:pt x="0" y="0"/>
                </a:lnTo>
                <a:close/>
              </a:path>
            </a:pathLst>
          </a:custGeom>
          <a:blipFill>
            <a:blip r:embed="rId4"/>
            <a:stretch>
              <a:fillRect/>
            </a:stretch>
          </a:blipFill>
        </p:spPr>
      </p:sp>
      <p:grpSp>
        <p:nvGrpSpPr>
          <p:cNvPr id="4" name="Group 4"/>
          <p:cNvGrpSpPr/>
          <p:nvPr/>
        </p:nvGrpSpPr>
        <p:grpSpPr>
          <a:xfrm>
            <a:off x="2375868" y="3467519"/>
            <a:ext cx="9484149" cy="1274540"/>
            <a:chOff x="0" y="0"/>
            <a:chExt cx="2497883" cy="335681"/>
          </a:xfrm>
        </p:grpSpPr>
        <p:sp>
          <p:nvSpPr>
            <p:cNvPr id="5" name="Freeform 5"/>
            <p:cNvSpPr/>
            <p:nvPr/>
          </p:nvSpPr>
          <p:spPr>
            <a:xfrm>
              <a:off x="0" y="0"/>
              <a:ext cx="2497883" cy="335681"/>
            </a:xfrm>
            <a:custGeom>
              <a:avLst/>
              <a:gdLst/>
              <a:ahLst/>
              <a:cxnLst/>
              <a:rect l="l" t="t" r="r" b="b"/>
              <a:pathLst>
                <a:path w="2497883" h="335681">
                  <a:moveTo>
                    <a:pt x="2294683" y="0"/>
                  </a:moveTo>
                  <a:cubicBezTo>
                    <a:pt x="2406907" y="0"/>
                    <a:pt x="2497883" y="75145"/>
                    <a:pt x="2497883" y="167841"/>
                  </a:cubicBezTo>
                  <a:cubicBezTo>
                    <a:pt x="2497883" y="260536"/>
                    <a:pt x="2406907" y="335681"/>
                    <a:pt x="2294683" y="335681"/>
                  </a:cubicBezTo>
                  <a:lnTo>
                    <a:pt x="203200" y="335681"/>
                  </a:lnTo>
                  <a:cubicBezTo>
                    <a:pt x="90976" y="335681"/>
                    <a:pt x="0" y="260536"/>
                    <a:pt x="0" y="167841"/>
                  </a:cubicBezTo>
                  <a:cubicBezTo>
                    <a:pt x="0" y="75145"/>
                    <a:pt x="90976" y="0"/>
                    <a:pt x="203200" y="0"/>
                  </a:cubicBezTo>
                  <a:close/>
                </a:path>
              </a:pathLst>
            </a:custGeom>
            <a:solidFill>
              <a:srgbClr val="575B68"/>
            </a:solidFill>
          </p:spPr>
        </p:sp>
        <p:sp>
          <p:nvSpPr>
            <p:cNvPr id="6" name="TextBox 6"/>
            <p:cNvSpPr txBox="1"/>
            <p:nvPr/>
          </p:nvSpPr>
          <p:spPr>
            <a:xfrm>
              <a:off x="0" y="-38100"/>
              <a:ext cx="2497883" cy="373781"/>
            </a:xfrm>
            <a:prstGeom prst="rect">
              <a:avLst/>
            </a:prstGeom>
          </p:spPr>
          <p:txBody>
            <a:bodyPr lIns="50800" tIns="50800" rIns="50800" bIns="50800" rtlCol="0" anchor="ctr"/>
            <a:lstStyle/>
            <a:p>
              <a:pPr algn="ctr">
                <a:lnSpc>
                  <a:spcPts val="2605"/>
                </a:lnSpc>
              </a:pPr>
              <a:endParaRPr/>
            </a:p>
          </p:txBody>
        </p:sp>
      </p:grpSp>
      <p:sp>
        <p:nvSpPr>
          <p:cNvPr id="7" name="TextBox 7"/>
          <p:cNvSpPr txBox="1"/>
          <p:nvPr/>
        </p:nvSpPr>
        <p:spPr>
          <a:xfrm>
            <a:off x="829552" y="9224597"/>
            <a:ext cx="6902620" cy="384432"/>
          </a:xfrm>
          <a:prstGeom prst="rect">
            <a:avLst/>
          </a:prstGeom>
        </p:spPr>
        <p:txBody>
          <a:bodyPr lIns="0" tIns="0" rIns="0" bIns="0" rtlCol="0" anchor="t">
            <a:spAutoFit/>
          </a:bodyPr>
          <a:lstStyle/>
          <a:p>
            <a:pPr marL="0" lvl="0" indent="0" algn="ctr">
              <a:lnSpc>
                <a:spcPts val="3057"/>
              </a:lnSpc>
              <a:spcBef>
                <a:spcPct val="0"/>
              </a:spcBef>
            </a:pPr>
            <a:r>
              <a:rPr lang="en-US" sz="2215">
                <a:solidFill>
                  <a:srgbClr val="02051A"/>
                </a:solidFill>
                <a:latin typeface="DM Sans"/>
                <a:ea typeface="DM Sans"/>
                <a:cs typeface="DM Sans"/>
                <a:sym typeface="DM Sans"/>
              </a:rPr>
              <a:t>https://michaelis.uol.com.br/</a:t>
            </a:r>
          </a:p>
        </p:txBody>
      </p:sp>
      <p:grpSp>
        <p:nvGrpSpPr>
          <p:cNvPr id="8" name="Group 8"/>
          <p:cNvGrpSpPr/>
          <p:nvPr/>
        </p:nvGrpSpPr>
        <p:grpSpPr>
          <a:xfrm>
            <a:off x="9904081" y="3125700"/>
            <a:ext cx="1543050" cy="341819"/>
            <a:chOff x="0" y="0"/>
            <a:chExt cx="406400" cy="90027"/>
          </a:xfrm>
        </p:grpSpPr>
        <p:sp>
          <p:nvSpPr>
            <p:cNvPr id="9" name="Freeform 9"/>
            <p:cNvSpPr/>
            <p:nvPr/>
          </p:nvSpPr>
          <p:spPr>
            <a:xfrm>
              <a:off x="0" y="0"/>
              <a:ext cx="406400" cy="90027"/>
            </a:xfrm>
            <a:custGeom>
              <a:avLst/>
              <a:gdLst/>
              <a:ahLst/>
              <a:cxnLst/>
              <a:rect l="l" t="t" r="r" b="b"/>
              <a:pathLst>
                <a:path w="406400" h="90027">
                  <a:moveTo>
                    <a:pt x="203200" y="0"/>
                  </a:moveTo>
                  <a:cubicBezTo>
                    <a:pt x="315424" y="0"/>
                    <a:pt x="406400" y="20153"/>
                    <a:pt x="406400" y="45013"/>
                  </a:cubicBezTo>
                  <a:cubicBezTo>
                    <a:pt x="406400" y="69873"/>
                    <a:pt x="315424" y="90027"/>
                    <a:pt x="203200" y="90027"/>
                  </a:cubicBezTo>
                  <a:lnTo>
                    <a:pt x="203200" y="90027"/>
                  </a:lnTo>
                  <a:cubicBezTo>
                    <a:pt x="90976" y="90027"/>
                    <a:pt x="0" y="69873"/>
                    <a:pt x="0" y="45013"/>
                  </a:cubicBezTo>
                  <a:cubicBezTo>
                    <a:pt x="0" y="20153"/>
                    <a:pt x="90976" y="0"/>
                    <a:pt x="203200" y="0"/>
                  </a:cubicBezTo>
                  <a:close/>
                </a:path>
              </a:pathLst>
            </a:custGeom>
            <a:solidFill>
              <a:srgbClr val="575B68"/>
            </a:solidFill>
          </p:spPr>
        </p:sp>
        <p:sp>
          <p:nvSpPr>
            <p:cNvPr id="10" name="TextBox 10"/>
            <p:cNvSpPr txBox="1"/>
            <p:nvPr/>
          </p:nvSpPr>
          <p:spPr>
            <a:xfrm>
              <a:off x="0" y="-38100"/>
              <a:ext cx="406400" cy="128127"/>
            </a:xfrm>
            <a:prstGeom prst="rect">
              <a:avLst/>
            </a:prstGeom>
          </p:spPr>
          <p:txBody>
            <a:bodyPr lIns="50800" tIns="50800" rIns="50800" bIns="50800" rtlCol="0" anchor="ctr"/>
            <a:lstStyle/>
            <a:p>
              <a:pPr algn="ctr">
                <a:lnSpc>
                  <a:spcPts val="2605"/>
                </a:lnSpc>
              </a:pPr>
              <a:endParaRPr/>
            </a:p>
          </p:txBody>
        </p:sp>
      </p:grpSp>
      <p:grpSp>
        <p:nvGrpSpPr>
          <p:cNvPr id="11" name="Group 11"/>
          <p:cNvGrpSpPr/>
          <p:nvPr/>
        </p:nvGrpSpPr>
        <p:grpSpPr>
          <a:xfrm>
            <a:off x="6131959" y="4815813"/>
            <a:ext cx="5103190" cy="412480"/>
            <a:chOff x="0" y="0"/>
            <a:chExt cx="1344050" cy="108637"/>
          </a:xfrm>
        </p:grpSpPr>
        <p:sp>
          <p:nvSpPr>
            <p:cNvPr id="12" name="Freeform 12"/>
            <p:cNvSpPr/>
            <p:nvPr/>
          </p:nvSpPr>
          <p:spPr>
            <a:xfrm>
              <a:off x="0" y="0"/>
              <a:ext cx="1344050" cy="108637"/>
            </a:xfrm>
            <a:custGeom>
              <a:avLst/>
              <a:gdLst/>
              <a:ahLst/>
              <a:cxnLst/>
              <a:rect l="l" t="t" r="r" b="b"/>
              <a:pathLst>
                <a:path w="1344050" h="108637">
                  <a:moveTo>
                    <a:pt x="1140850" y="0"/>
                  </a:moveTo>
                  <a:cubicBezTo>
                    <a:pt x="1253074" y="0"/>
                    <a:pt x="1344050" y="24319"/>
                    <a:pt x="1344050" y="54318"/>
                  </a:cubicBezTo>
                  <a:cubicBezTo>
                    <a:pt x="1344050" y="84318"/>
                    <a:pt x="1253074" y="108637"/>
                    <a:pt x="1140850" y="108637"/>
                  </a:cubicBezTo>
                  <a:lnTo>
                    <a:pt x="203200" y="108637"/>
                  </a:lnTo>
                  <a:cubicBezTo>
                    <a:pt x="90976" y="108637"/>
                    <a:pt x="0" y="84318"/>
                    <a:pt x="0" y="54318"/>
                  </a:cubicBezTo>
                  <a:cubicBezTo>
                    <a:pt x="0" y="24319"/>
                    <a:pt x="90976" y="0"/>
                    <a:pt x="203200" y="0"/>
                  </a:cubicBezTo>
                  <a:close/>
                </a:path>
              </a:pathLst>
            </a:custGeom>
            <a:solidFill>
              <a:srgbClr val="575B68"/>
            </a:solidFill>
          </p:spPr>
        </p:sp>
        <p:sp>
          <p:nvSpPr>
            <p:cNvPr id="13" name="TextBox 13"/>
            <p:cNvSpPr txBox="1"/>
            <p:nvPr/>
          </p:nvSpPr>
          <p:spPr>
            <a:xfrm>
              <a:off x="0" y="-38100"/>
              <a:ext cx="1344050" cy="146737"/>
            </a:xfrm>
            <a:prstGeom prst="rect">
              <a:avLst/>
            </a:prstGeom>
          </p:spPr>
          <p:txBody>
            <a:bodyPr lIns="50800" tIns="50800" rIns="50800" bIns="50800" rtlCol="0" anchor="ctr"/>
            <a:lstStyle/>
            <a:p>
              <a:pPr algn="ctr">
                <a:lnSpc>
                  <a:spcPts val="2605"/>
                </a:lnSpc>
              </a:pPr>
              <a:endParaRPr/>
            </a:p>
          </p:txBody>
        </p:sp>
      </p:grpSp>
      <p:grpSp>
        <p:nvGrpSpPr>
          <p:cNvPr id="14" name="Group 14"/>
          <p:cNvGrpSpPr/>
          <p:nvPr/>
        </p:nvGrpSpPr>
        <p:grpSpPr>
          <a:xfrm>
            <a:off x="2538191" y="5136227"/>
            <a:ext cx="1543050" cy="341819"/>
            <a:chOff x="0" y="0"/>
            <a:chExt cx="406400" cy="90027"/>
          </a:xfrm>
        </p:grpSpPr>
        <p:sp>
          <p:nvSpPr>
            <p:cNvPr id="15" name="Freeform 15"/>
            <p:cNvSpPr/>
            <p:nvPr/>
          </p:nvSpPr>
          <p:spPr>
            <a:xfrm>
              <a:off x="0" y="0"/>
              <a:ext cx="406400" cy="90027"/>
            </a:xfrm>
            <a:custGeom>
              <a:avLst/>
              <a:gdLst/>
              <a:ahLst/>
              <a:cxnLst/>
              <a:rect l="l" t="t" r="r" b="b"/>
              <a:pathLst>
                <a:path w="406400" h="90027">
                  <a:moveTo>
                    <a:pt x="203200" y="0"/>
                  </a:moveTo>
                  <a:cubicBezTo>
                    <a:pt x="315424" y="0"/>
                    <a:pt x="406400" y="20153"/>
                    <a:pt x="406400" y="45013"/>
                  </a:cubicBezTo>
                  <a:cubicBezTo>
                    <a:pt x="406400" y="69873"/>
                    <a:pt x="315424" y="90027"/>
                    <a:pt x="203200" y="90027"/>
                  </a:cubicBezTo>
                  <a:lnTo>
                    <a:pt x="203200" y="90027"/>
                  </a:lnTo>
                  <a:cubicBezTo>
                    <a:pt x="90976" y="90027"/>
                    <a:pt x="0" y="69873"/>
                    <a:pt x="0" y="45013"/>
                  </a:cubicBezTo>
                  <a:cubicBezTo>
                    <a:pt x="0" y="20153"/>
                    <a:pt x="90976" y="0"/>
                    <a:pt x="203200" y="0"/>
                  </a:cubicBezTo>
                  <a:close/>
                </a:path>
              </a:pathLst>
            </a:custGeom>
            <a:solidFill>
              <a:srgbClr val="575B68"/>
            </a:solidFill>
          </p:spPr>
        </p:sp>
        <p:sp>
          <p:nvSpPr>
            <p:cNvPr id="16" name="TextBox 16"/>
            <p:cNvSpPr txBox="1"/>
            <p:nvPr/>
          </p:nvSpPr>
          <p:spPr>
            <a:xfrm>
              <a:off x="0" y="-38100"/>
              <a:ext cx="406400" cy="128127"/>
            </a:xfrm>
            <a:prstGeom prst="rect">
              <a:avLst/>
            </a:prstGeom>
          </p:spPr>
          <p:txBody>
            <a:bodyPr lIns="50800" tIns="50800" rIns="50800" bIns="50800" rtlCol="0" anchor="ctr"/>
            <a:lstStyle/>
            <a:p>
              <a:pPr algn="ctr">
                <a:lnSpc>
                  <a:spcPts val="2605"/>
                </a:lnSpc>
              </a:pPr>
              <a:endParaRPr/>
            </a:p>
          </p:txBody>
        </p:sp>
      </p:grpSp>
      <p:grpSp>
        <p:nvGrpSpPr>
          <p:cNvPr id="17" name="Group 17"/>
          <p:cNvGrpSpPr/>
          <p:nvPr/>
        </p:nvGrpSpPr>
        <p:grpSpPr>
          <a:xfrm>
            <a:off x="2538191" y="5971593"/>
            <a:ext cx="5103190" cy="412480"/>
            <a:chOff x="0" y="0"/>
            <a:chExt cx="1344050" cy="108637"/>
          </a:xfrm>
        </p:grpSpPr>
        <p:sp>
          <p:nvSpPr>
            <p:cNvPr id="18" name="Freeform 18"/>
            <p:cNvSpPr/>
            <p:nvPr/>
          </p:nvSpPr>
          <p:spPr>
            <a:xfrm>
              <a:off x="0" y="0"/>
              <a:ext cx="1344050" cy="108637"/>
            </a:xfrm>
            <a:custGeom>
              <a:avLst/>
              <a:gdLst/>
              <a:ahLst/>
              <a:cxnLst/>
              <a:rect l="l" t="t" r="r" b="b"/>
              <a:pathLst>
                <a:path w="1344050" h="108637">
                  <a:moveTo>
                    <a:pt x="1140850" y="0"/>
                  </a:moveTo>
                  <a:cubicBezTo>
                    <a:pt x="1253074" y="0"/>
                    <a:pt x="1344050" y="24319"/>
                    <a:pt x="1344050" y="54318"/>
                  </a:cubicBezTo>
                  <a:cubicBezTo>
                    <a:pt x="1344050" y="84318"/>
                    <a:pt x="1253074" y="108637"/>
                    <a:pt x="1140850" y="108637"/>
                  </a:cubicBezTo>
                  <a:lnTo>
                    <a:pt x="203200" y="108637"/>
                  </a:lnTo>
                  <a:cubicBezTo>
                    <a:pt x="90976" y="108637"/>
                    <a:pt x="0" y="84318"/>
                    <a:pt x="0" y="54318"/>
                  </a:cubicBezTo>
                  <a:cubicBezTo>
                    <a:pt x="0" y="24319"/>
                    <a:pt x="90976" y="0"/>
                    <a:pt x="203200" y="0"/>
                  </a:cubicBezTo>
                  <a:close/>
                </a:path>
              </a:pathLst>
            </a:custGeom>
            <a:solidFill>
              <a:srgbClr val="575B68"/>
            </a:solidFill>
          </p:spPr>
        </p:sp>
        <p:sp>
          <p:nvSpPr>
            <p:cNvPr id="19" name="TextBox 19"/>
            <p:cNvSpPr txBox="1"/>
            <p:nvPr/>
          </p:nvSpPr>
          <p:spPr>
            <a:xfrm>
              <a:off x="0" y="-38100"/>
              <a:ext cx="1344050" cy="146737"/>
            </a:xfrm>
            <a:prstGeom prst="rect">
              <a:avLst/>
            </a:prstGeom>
          </p:spPr>
          <p:txBody>
            <a:bodyPr lIns="50800" tIns="50800" rIns="50800" bIns="50800" rtlCol="0" anchor="ctr"/>
            <a:lstStyle/>
            <a:p>
              <a:pPr algn="ctr">
                <a:lnSpc>
                  <a:spcPts val="2605"/>
                </a:lnSpc>
              </a:pPr>
              <a:endParaRPr/>
            </a:p>
          </p:txBody>
        </p:sp>
      </p:grpSp>
      <p:grpSp>
        <p:nvGrpSpPr>
          <p:cNvPr id="20" name="Group 20"/>
          <p:cNvGrpSpPr/>
          <p:nvPr/>
        </p:nvGrpSpPr>
        <p:grpSpPr>
          <a:xfrm>
            <a:off x="8736756" y="5559113"/>
            <a:ext cx="3237750" cy="412480"/>
            <a:chOff x="0" y="0"/>
            <a:chExt cx="852741" cy="108637"/>
          </a:xfrm>
        </p:grpSpPr>
        <p:sp>
          <p:nvSpPr>
            <p:cNvPr id="21" name="Freeform 21"/>
            <p:cNvSpPr/>
            <p:nvPr/>
          </p:nvSpPr>
          <p:spPr>
            <a:xfrm>
              <a:off x="0" y="0"/>
              <a:ext cx="852741" cy="108637"/>
            </a:xfrm>
            <a:custGeom>
              <a:avLst/>
              <a:gdLst/>
              <a:ahLst/>
              <a:cxnLst/>
              <a:rect l="l" t="t" r="r" b="b"/>
              <a:pathLst>
                <a:path w="852741" h="108637">
                  <a:moveTo>
                    <a:pt x="649541" y="0"/>
                  </a:moveTo>
                  <a:cubicBezTo>
                    <a:pt x="761765" y="0"/>
                    <a:pt x="852741" y="24319"/>
                    <a:pt x="852741" y="54318"/>
                  </a:cubicBezTo>
                  <a:cubicBezTo>
                    <a:pt x="852741" y="84318"/>
                    <a:pt x="761765" y="108637"/>
                    <a:pt x="649541" y="108637"/>
                  </a:cubicBezTo>
                  <a:lnTo>
                    <a:pt x="203200" y="108637"/>
                  </a:lnTo>
                  <a:cubicBezTo>
                    <a:pt x="90976" y="108637"/>
                    <a:pt x="0" y="84318"/>
                    <a:pt x="0" y="54318"/>
                  </a:cubicBezTo>
                  <a:cubicBezTo>
                    <a:pt x="0" y="24319"/>
                    <a:pt x="90976" y="0"/>
                    <a:pt x="203200" y="0"/>
                  </a:cubicBezTo>
                  <a:close/>
                </a:path>
              </a:pathLst>
            </a:custGeom>
            <a:solidFill>
              <a:srgbClr val="575B68"/>
            </a:solidFill>
          </p:spPr>
        </p:sp>
        <p:sp>
          <p:nvSpPr>
            <p:cNvPr id="22" name="TextBox 22"/>
            <p:cNvSpPr txBox="1"/>
            <p:nvPr/>
          </p:nvSpPr>
          <p:spPr>
            <a:xfrm>
              <a:off x="0" y="-38100"/>
              <a:ext cx="852741" cy="146737"/>
            </a:xfrm>
            <a:prstGeom prst="rect">
              <a:avLst/>
            </a:prstGeom>
          </p:spPr>
          <p:txBody>
            <a:bodyPr lIns="50800" tIns="50800" rIns="50800" bIns="50800" rtlCol="0" anchor="ctr"/>
            <a:lstStyle/>
            <a:p>
              <a:pPr algn="ctr">
                <a:lnSpc>
                  <a:spcPts val="2605"/>
                </a:lnSpc>
              </a:pPr>
              <a:endParaRPr/>
            </a:p>
          </p:txBody>
        </p:sp>
      </p:grpSp>
      <p:grpSp>
        <p:nvGrpSpPr>
          <p:cNvPr id="23" name="Group 23"/>
          <p:cNvGrpSpPr/>
          <p:nvPr/>
        </p:nvGrpSpPr>
        <p:grpSpPr>
          <a:xfrm>
            <a:off x="2538191" y="6774599"/>
            <a:ext cx="7929615" cy="412480"/>
            <a:chOff x="0" y="0"/>
            <a:chExt cx="2088458" cy="108637"/>
          </a:xfrm>
        </p:grpSpPr>
        <p:sp>
          <p:nvSpPr>
            <p:cNvPr id="24" name="Freeform 24"/>
            <p:cNvSpPr/>
            <p:nvPr/>
          </p:nvSpPr>
          <p:spPr>
            <a:xfrm>
              <a:off x="0" y="0"/>
              <a:ext cx="2088458" cy="108637"/>
            </a:xfrm>
            <a:custGeom>
              <a:avLst/>
              <a:gdLst/>
              <a:ahLst/>
              <a:cxnLst/>
              <a:rect l="l" t="t" r="r" b="b"/>
              <a:pathLst>
                <a:path w="2088458" h="108637">
                  <a:moveTo>
                    <a:pt x="1885258" y="0"/>
                  </a:moveTo>
                  <a:cubicBezTo>
                    <a:pt x="1997483" y="0"/>
                    <a:pt x="2088458" y="24319"/>
                    <a:pt x="2088458" y="54318"/>
                  </a:cubicBezTo>
                  <a:cubicBezTo>
                    <a:pt x="2088458" y="84318"/>
                    <a:pt x="1997483" y="108637"/>
                    <a:pt x="1885258" y="108637"/>
                  </a:cubicBezTo>
                  <a:lnTo>
                    <a:pt x="203200" y="108637"/>
                  </a:lnTo>
                  <a:cubicBezTo>
                    <a:pt x="90976" y="108637"/>
                    <a:pt x="0" y="84318"/>
                    <a:pt x="0" y="54318"/>
                  </a:cubicBezTo>
                  <a:cubicBezTo>
                    <a:pt x="0" y="24319"/>
                    <a:pt x="90976" y="0"/>
                    <a:pt x="203200" y="0"/>
                  </a:cubicBezTo>
                  <a:close/>
                </a:path>
              </a:pathLst>
            </a:custGeom>
            <a:solidFill>
              <a:srgbClr val="575B68"/>
            </a:solidFill>
          </p:spPr>
        </p:sp>
        <p:sp>
          <p:nvSpPr>
            <p:cNvPr id="25" name="TextBox 25"/>
            <p:cNvSpPr txBox="1"/>
            <p:nvPr/>
          </p:nvSpPr>
          <p:spPr>
            <a:xfrm>
              <a:off x="0" y="-38100"/>
              <a:ext cx="2088458" cy="146737"/>
            </a:xfrm>
            <a:prstGeom prst="rect">
              <a:avLst/>
            </a:prstGeom>
          </p:spPr>
          <p:txBody>
            <a:bodyPr lIns="50800" tIns="50800" rIns="50800" bIns="50800" rtlCol="0" anchor="ctr"/>
            <a:lstStyle/>
            <a:p>
              <a:pPr algn="ctr">
                <a:lnSpc>
                  <a:spcPts val="2605"/>
                </a:lnSpc>
              </a:pPr>
              <a:endParaRPr/>
            </a:p>
          </p:txBody>
        </p:sp>
      </p:grpSp>
      <p:grpSp>
        <p:nvGrpSpPr>
          <p:cNvPr id="26" name="Group 26"/>
          <p:cNvGrpSpPr/>
          <p:nvPr/>
        </p:nvGrpSpPr>
        <p:grpSpPr>
          <a:xfrm>
            <a:off x="7732171" y="7187079"/>
            <a:ext cx="4127845" cy="412480"/>
            <a:chOff x="0" y="0"/>
            <a:chExt cx="1087169" cy="108637"/>
          </a:xfrm>
        </p:grpSpPr>
        <p:sp>
          <p:nvSpPr>
            <p:cNvPr id="27" name="Freeform 27"/>
            <p:cNvSpPr/>
            <p:nvPr/>
          </p:nvSpPr>
          <p:spPr>
            <a:xfrm>
              <a:off x="0" y="0"/>
              <a:ext cx="1087169" cy="108637"/>
            </a:xfrm>
            <a:custGeom>
              <a:avLst/>
              <a:gdLst/>
              <a:ahLst/>
              <a:cxnLst/>
              <a:rect l="l" t="t" r="r" b="b"/>
              <a:pathLst>
                <a:path w="1087169" h="108637">
                  <a:moveTo>
                    <a:pt x="883969" y="0"/>
                  </a:moveTo>
                  <a:cubicBezTo>
                    <a:pt x="996193" y="0"/>
                    <a:pt x="1087169" y="24319"/>
                    <a:pt x="1087169" y="54318"/>
                  </a:cubicBezTo>
                  <a:cubicBezTo>
                    <a:pt x="1087169" y="84318"/>
                    <a:pt x="996193" y="108637"/>
                    <a:pt x="883969" y="108637"/>
                  </a:cubicBezTo>
                  <a:lnTo>
                    <a:pt x="203200" y="108637"/>
                  </a:lnTo>
                  <a:cubicBezTo>
                    <a:pt x="90976" y="108637"/>
                    <a:pt x="0" y="84318"/>
                    <a:pt x="0" y="54318"/>
                  </a:cubicBezTo>
                  <a:cubicBezTo>
                    <a:pt x="0" y="24319"/>
                    <a:pt x="90976" y="0"/>
                    <a:pt x="203200" y="0"/>
                  </a:cubicBezTo>
                  <a:close/>
                </a:path>
              </a:pathLst>
            </a:custGeom>
            <a:solidFill>
              <a:srgbClr val="575B68"/>
            </a:solidFill>
          </p:spPr>
        </p:sp>
        <p:sp>
          <p:nvSpPr>
            <p:cNvPr id="28" name="TextBox 28"/>
            <p:cNvSpPr txBox="1"/>
            <p:nvPr/>
          </p:nvSpPr>
          <p:spPr>
            <a:xfrm>
              <a:off x="0" y="-38100"/>
              <a:ext cx="1087169" cy="146737"/>
            </a:xfrm>
            <a:prstGeom prst="rect">
              <a:avLst/>
            </a:prstGeom>
          </p:spPr>
          <p:txBody>
            <a:bodyPr lIns="50800" tIns="50800" rIns="50800" bIns="50800" rtlCol="0" anchor="ctr"/>
            <a:lstStyle/>
            <a:p>
              <a:pPr algn="ctr">
                <a:lnSpc>
                  <a:spcPts val="2605"/>
                </a:lnSpc>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grpSp>
        <p:nvGrpSpPr>
          <p:cNvPr id="3" name="Group 3"/>
          <p:cNvGrpSpPr/>
          <p:nvPr/>
        </p:nvGrpSpPr>
        <p:grpSpPr>
          <a:xfrm>
            <a:off x="1533193" y="3830536"/>
            <a:ext cx="6667537" cy="5960610"/>
            <a:chOff x="0" y="0"/>
            <a:chExt cx="2255438" cy="2016305"/>
          </a:xfrm>
        </p:grpSpPr>
        <p:sp>
          <p:nvSpPr>
            <p:cNvPr id="4" name="Freeform 4"/>
            <p:cNvSpPr/>
            <p:nvPr/>
          </p:nvSpPr>
          <p:spPr>
            <a:xfrm>
              <a:off x="0" y="0"/>
              <a:ext cx="2255438" cy="2016305"/>
            </a:xfrm>
            <a:custGeom>
              <a:avLst/>
              <a:gdLst/>
              <a:ahLst/>
              <a:cxnLst/>
              <a:rect l="l" t="t" r="r" b="b"/>
              <a:pathLst>
                <a:path w="2255438" h="2016305">
                  <a:moveTo>
                    <a:pt x="2130978" y="2016305"/>
                  </a:moveTo>
                  <a:lnTo>
                    <a:pt x="124460" y="2016305"/>
                  </a:lnTo>
                  <a:cubicBezTo>
                    <a:pt x="55880" y="2016305"/>
                    <a:pt x="0" y="1960425"/>
                    <a:pt x="0" y="1891845"/>
                  </a:cubicBezTo>
                  <a:lnTo>
                    <a:pt x="0" y="124460"/>
                  </a:lnTo>
                  <a:cubicBezTo>
                    <a:pt x="0" y="55880"/>
                    <a:pt x="55880" y="0"/>
                    <a:pt x="124460" y="0"/>
                  </a:cubicBezTo>
                  <a:lnTo>
                    <a:pt x="2130978" y="0"/>
                  </a:lnTo>
                  <a:cubicBezTo>
                    <a:pt x="2199558" y="0"/>
                    <a:pt x="2255438" y="55880"/>
                    <a:pt x="2255438" y="124460"/>
                  </a:cubicBezTo>
                  <a:lnTo>
                    <a:pt x="2255438" y="1891845"/>
                  </a:lnTo>
                  <a:cubicBezTo>
                    <a:pt x="2255438" y="1960425"/>
                    <a:pt x="2199558" y="2016305"/>
                    <a:pt x="2130978" y="2016305"/>
                  </a:cubicBezTo>
                  <a:close/>
                </a:path>
              </a:pathLst>
            </a:custGeom>
            <a:solidFill>
              <a:srgbClr val="FCB683"/>
            </a:solidFill>
          </p:spPr>
        </p:sp>
      </p:grpSp>
      <p:grpSp>
        <p:nvGrpSpPr>
          <p:cNvPr id="5" name="Group 5"/>
          <p:cNvGrpSpPr/>
          <p:nvPr/>
        </p:nvGrpSpPr>
        <p:grpSpPr>
          <a:xfrm>
            <a:off x="9581627" y="3830536"/>
            <a:ext cx="6667537" cy="5960610"/>
            <a:chOff x="0" y="0"/>
            <a:chExt cx="2255438" cy="2016305"/>
          </a:xfrm>
        </p:grpSpPr>
        <p:sp>
          <p:nvSpPr>
            <p:cNvPr id="6" name="Freeform 6"/>
            <p:cNvSpPr/>
            <p:nvPr/>
          </p:nvSpPr>
          <p:spPr>
            <a:xfrm>
              <a:off x="0" y="0"/>
              <a:ext cx="2255438" cy="2016305"/>
            </a:xfrm>
            <a:custGeom>
              <a:avLst/>
              <a:gdLst/>
              <a:ahLst/>
              <a:cxnLst/>
              <a:rect l="l" t="t" r="r" b="b"/>
              <a:pathLst>
                <a:path w="2255438" h="2016305">
                  <a:moveTo>
                    <a:pt x="2130978" y="2016305"/>
                  </a:moveTo>
                  <a:lnTo>
                    <a:pt x="124460" y="2016305"/>
                  </a:lnTo>
                  <a:cubicBezTo>
                    <a:pt x="55880" y="2016305"/>
                    <a:pt x="0" y="1960425"/>
                    <a:pt x="0" y="1891845"/>
                  </a:cubicBezTo>
                  <a:lnTo>
                    <a:pt x="0" y="124460"/>
                  </a:lnTo>
                  <a:cubicBezTo>
                    <a:pt x="0" y="55880"/>
                    <a:pt x="55880" y="0"/>
                    <a:pt x="124460" y="0"/>
                  </a:cubicBezTo>
                  <a:lnTo>
                    <a:pt x="2130978" y="0"/>
                  </a:lnTo>
                  <a:cubicBezTo>
                    <a:pt x="2199558" y="0"/>
                    <a:pt x="2255438" y="55880"/>
                    <a:pt x="2255438" y="124460"/>
                  </a:cubicBezTo>
                  <a:lnTo>
                    <a:pt x="2255438" y="1891845"/>
                  </a:lnTo>
                  <a:cubicBezTo>
                    <a:pt x="2255438" y="1960425"/>
                    <a:pt x="2199558" y="2016305"/>
                    <a:pt x="2130978" y="2016305"/>
                  </a:cubicBezTo>
                  <a:close/>
                </a:path>
              </a:pathLst>
            </a:custGeom>
            <a:solidFill>
              <a:srgbClr val="FCB683"/>
            </a:solidFill>
          </p:spPr>
        </p:sp>
      </p:grpSp>
      <p:grpSp>
        <p:nvGrpSpPr>
          <p:cNvPr id="7" name="Group 7"/>
          <p:cNvGrpSpPr/>
          <p:nvPr/>
        </p:nvGrpSpPr>
        <p:grpSpPr>
          <a:xfrm>
            <a:off x="1254224" y="296397"/>
            <a:ext cx="278969" cy="278969"/>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75B68"/>
            </a:solidFill>
          </p:spPr>
        </p:sp>
      </p:grpSp>
      <p:grpSp>
        <p:nvGrpSpPr>
          <p:cNvPr id="9" name="Group 9"/>
          <p:cNvGrpSpPr/>
          <p:nvPr/>
        </p:nvGrpSpPr>
        <p:grpSpPr>
          <a:xfrm>
            <a:off x="16655930" y="1049823"/>
            <a:ext cx="603370" cy="603370"/>
            <a:chOff x="0" y="0"/>
            <a:chExt cx="804493" cy="804493"/>
          </a:xfrm>
        </p:grpSpPr>
        <p:grpSp>
          <p:nvGrpSpPr>
            <p:cNvPr id="10" name="Group 10"/>
            <p:cNvGrpSpPr/>
            <p:nvPr/>
          </p:nvGrpSpPr>
          <p:grpSpPr>
            <a:xfrm>
              <a:off x="0" y="0"/>
              <a:ext cx="804493" cy="13072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nvGrpSpPr>
            <p:cNvPr id="12" name="Group 12"/>
            <p:cNvGrpSpPr/>
            <p:nvPr/>
          </p:nvGrpSpPr>
          <p:grpSpPr>
            <a:xfrm>
              <a:off x="0" y="336885"/>
              <a:ext cx="804493" cy="130723"/>
              <a:chOff x="0" y="0"/>
              <a:chExt cx="1913890" cy="310990"/>
            </a:xfrm>
          </p:grpSpPr>
          <p:sp>
            <p:nvSpPr>
              <p:cNvPr id="13" name="Freeform 13"/>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nvGrpSpPr>
            <p:cNvPr id="14" name="Group 14"/>
            <p:cNvGrpSpPr/>
            <p:nvPr/>
          </p:nvGrpSpPr>
          <p:grpSpPr>
            <a:xfrm>
              <a:off x="0" y="673770"/>
              <a:ext cx="804493" cy="130723"/>
              <a:chOff x="0" y="0"/>
              <a:chExt cx="1913890" cy="310990"/>
            </a:xfrm>
          </p:grpSpPr>
          <p:sp>
            <p:nvSpPr>
              <p:cNvPr id="15" name="Freeform 15"/>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sp>
        <p:nvSpPr>
          <p:cNvPr id="16" name="Freeform 16"/>
          <p:cNvSpPr/>
          <p:nvPr/>
        </p:nvSpPr>
        <p:spPr>
          <a:xfrm>
            <a:off x="10406991" y="3830536"/>
            <a:ext cx="5016809" cy="3573123"/>
          </a:xfrm>
          <a:custGeom>
            <a:avLst/>
            <a:gdLst/>
            <a:ahLst/>
            <a:cxnLst/>
            <a:rect l="l" t="t" r="r" b="b"/>
            <a:pathLst>
              <a:path w="5016809" h="3573123">
                <a:moveTo>
                  <a:pt x="0" y="0"/>
                </a:moveTo>
                <a:lnTo>
                  <a:pt x="5016809" y="0"/>
                </a:lnTo>
                <a:lnTo>
                  <a:pt x="5016809" y="3573123"/>
                </a:lnTo>
                <a:lnTo>
                  <a:pt x="0" y="3573123"/>
                </a:lnTo>
                <a:lnTo>
                  <a:pt x="0" y="0"/>
                </a:lnTo>
                <a:close/>
              </a:path>
            </a:pathLst>
          </a:custGeom>
          <a:blipFill>
            <a:blip r:embed="rId3"/>
            <a:stretch>
              <a:fillRect/>
            </a:stretch>
          </a:blipFill>
        </p:spPr>
      </p:sp>
      <p:sp>
        <p:nvSpPr>
          <p:cNvPr id="17" name="TextBox 17"/>
          <p:cNvSpPr txBox="1"/>
          <p:nvPr/>
        </p:nvSpPr>
        <p:spPr>
          <a:xfrm>
            <a:off x="2038836" y="3991804"/>
            <a:ext cx="5564248" cy="5986687"/>
          </a:xfrm>
          <a:prstGeom prst="rect">
            <a:avLst/>
          </a:prstGeom>
        </p:spPr>
        <p:txBody>
          <a:bodyPr lIns="0" tIns="0" rIns="0" bIns="0" rtlCol="0" anchor="t">
            <a:spAutoFit/>
          </a:bodyPr>
          <a:lstStyle/>
          <a:p>
            <a:pPr algn="just">
              <a:lnSpc>
                <a:spcPts val="3400"/>
              </a:lnSpc>
            </a:pPr>
            <a:r>
              <a:rPr lang="en-US" sz="2428" b="1" spc="-24">
                <a:solidFill>
                  <a:srgbClr val="02051A"/>
                </a:solidFill>
                <a:latin typeface="Montserrat Medium"/>
                <a:ea typeface="Montserrat Medium"/>
                <a:cs typeface="Montserrat Medium"/>
                <a:sym typeface="Montserrat Medium"/>
              </a:rPr>
              <a:t> </a:t>
            </a:r>
          </a:p>
          <a:p>
            <a:pPr algn="just">
              <a:lnSpc>
                <a:spcPts val="3400"/>
              </a:lnSpc>
            </a:pPr>
            <a:r>
              <a:rPr lang="en-US" sz="2428" spc="-24">
                <a:solidFill>
                  <a:srgbClr val="02051A"/>
                </a:solidFill>
                <a:latin typeface="Montserrat"/>
                <a:ea typeface="Montserrat"/>
                <a:cs typeface="Montserrat"/>
                <a:sym typeface="Montserrat"/>
              </a:rPr>
              <a:t>"</a:t>
            </a:r>
            <a:r>
              <a:rPr lang="en-US" sz="2428" b="1" spc="-24">
                <a:solidFill>
                  <a:srgbClr val="02051A"/>
                </a:solidFill>
                <a:latin typeface="Montserrat Bold"/>
                <a:ea typeface="Montserrat Bold"/>
                <a:cs typeface="Montserrat Bold"/>
                <a:sym typeface="Montserrat Bold"/>
              </a:rPr>
              <a:t>É possível aferir relação de causalidade entre os elevados estoques processuais e deficiências relacionadas à elaboração, interpretação e aplicação da legislação por parte da administração tributária. A falta de orientação dos contribuintes por parte da administração quanto à interpretação que esta faz da norma tributária é um fator de origem de contencioso."</a:t>
            </a:r>
          </a:p>
          <a:p>
            <a:pPr algn="just">
              <a:lnSpc>
                <a:spcPts val="3400"/>
              </a:lnSpc>
              <a:spcBef>
                <a:spcPct val="0"/>
              </a:spcBef>
            </a:pPr>
            <a:endParaRPr lang="en-US" sz="2428" b="1" spc="-24">
              <a:solidFill>
                <a:srgbClr val="02051A"/>
              </a:solidFill>
              <a:latin typeface="Montserrat Bold"/>
              <a:ea typeface="Montserrat Bold"/>
              <a:cs typeface="Montserrat Bold"/>
              <a:sym typeface="Montserrat Bold"/>
            </a:endParaRPr>
          </a:p>
        </p:txBody>
      </p:sp>
      <p:sp>
        <p:nvSpPr>
          <p:cNvPr id="18" name="TextBox 18"/>
          <p:cNvSpPr txBox="1"/>
          <p:nvPr/>
        </p:nvSpPr>
        <p:spPr>
          <a:xfrm>
            <a:off x="10038299" y="7490899"/>
            <a:ext cx="5754193" cy="2258417"/>
          </a:xfrm>
          <a:prstGeom prst="rect">
            <a:avLst/>
          </a:prstGeom>
        </p:spPr>
        <p:txBody>
          <a:bodyPr lIns="0" tIns="0" rIns="0" bIns="0" rtlCol="0" anchor="t">
            <a:spAutoFit/>
          </a:bodyPr>
          <a:lstStyle/>
          <a:p>
            <a:pPr algn="just">
              <a:lnSpc>
                <a:spcPts val="2570"/>
              </a:lnSpc>
              <a:spcBef>
                <a:spcPct val="0"/>
              </a:spcBef>
            </a:pPr>
            <a:r>
              <a:rPr lang="en-US" sz="1835" b="1" spc="-18">
                <a:solidFill>
                  <a:srgbClr val="02051A"/>
                </a:solidFill>
                <a:latin typeface="Montserrat Medium"/>
                <a:ea typeface="Montserrat Medium"/>
                <a:cs typeface="Montserrat Medium"/>
                <a:sym typeface="Montserrat Medium"/>
              </a:rPr>
              <a:t>"Não há, no país, ente federativo que possua alguma iniciativa estruturada com a participação de especialistas em direito tributário e da sociedade para revisar e propor alterações na legislação tributária, tal como investigado na pergunta 7 cujas respostas estão sintetizadas nas Tabelas 171 e 172."</a:t>
            </a:r>
          </a:p>
        </p:txBody>
      </p:sp>
      <p:sp>
        <p:nvSpPr>
          <p:cNvPr id="19" name="TextBox 19"/>
          <p:cNvSpPr txBox="1"/>
          <p:nvPr/>
        </p:nvSpPr>
        <p:spPr>
          <a:xfrm>
            <a:off x="2038836" y="-19368"/>
            <a:ext cx="12323787" cy="2115186"/>
          </a:xfrm>
          <a:prstGeom prst="rect">
            <a:avLst/>
          </a:prstGeom>
        </p:spPr>
        <p:txBody>
          <a:bodyPr lIns="0" tIns="0" rIns="0" bIns="0" rtlCol="0" anchor="t">
            <a:spAutoFit/>
          </a:bodyPr>
          <a:lstStyle/>
          <a:p>
            <a:pPr algn="l">
              <a:lnSpc>
                <a:spcPts val="2090"/>
              </a:lnSpc>
            </a:pPr>
            <a:endParaRPr/>
          </a:p>
          <a:p>
            <a:pPr algn="l">
              <a:lnSpc>
                <a:spcPts val="3300"/>
              </a:lnSpc>
            </a:pPr>
            <a:endParaRPr/>
          </a:p>
          <a:p>
            <a:pPr algn="l">
              <a:lnSpc>
                <a:spcPts val="3300"/>
              </a:lnSpc>
            </a:pPr>
            <a:r>
              <a:rPr lang="en-US" sz="3000" b="1" spc="-90">
                <a:solidFill>
                  <a:srgbClr val="02051A"/>
                </a:solidFill>
                <a:latin typeface="Montserrat Bold"/>
                <a:ea typeface="Montserrat Bold"/>
                <a:cs typeface="Montserrat Bold"/>
                <a:sym typeface="Montserrat Bold"/>
              </a:rPr>
              <a:t>HIPÓTESE 2 - ELABORAÇÃO, INTERPRETAÇÃO E APLICAÇÃO DA LEGISLAÇÃO TRIBUTÁRIA</a:t>
            </a:r>
          </a:p>
          <a:p>
            <a:pPr marL="0" lvl="0" indent="0" algn="l">
              <a:lnSpc>
                <a:spcPts val="4620"/>
              </a:lnSpc>
              <a:spcBef>
                <a:spcPct val="0"/>
              </a:spcBef>
            </a:pPr>
            <a:endParaRPr lang="en-US" sz="3000" b="1" spc="-90">
              <a:solidFill>
                <a:srgbClr val="02051A"/>
              </a:solidFill>
              <a:latin typeface="Montserrat Bold"/>
              <a:ea typeface="Montserrat Bold"/>
              <a:cs typeface="Montserrat Bold"/>
              <a:sym typeface="Montserrat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grpSp>
        <p:nvGrpSpPr>
          <p:cNvPr id="3" name="Group 3"/>
          <p:cNvGrpSpPr/>
          <p:nvPr/>
        </p:nvGrpSpPr>
        <p:grpSpPr>
          <a:xfrm>
            <a:off x="1277962" y="1726496"/>
            <a:ext cx="15122737" cy="1952277"/>
            <a:chOff x="0" y="0"/>
            <a:chExt cx="5115592" cy="660400"/>
          </a:xfrm>
        </p:grpSpPr>
        <p:sp>
          <p:nvSpPr>
            <p:cNvPr id="4" name="Freeform 4"/>
            <p:cNvSpPr/>
            <p:nvPr/>
          </p:nvSpPr>
          <p:spPr>
            <a:xfrm>
              <a:off x="0" y="0"/>
              <a:ext cx="5115593" cy="660400"/>
            </a:xfrm>
            <a:custGeom>
              <a:avLst/>
              <a:gdLst/>
              <a:ahLst/>
              <a:cxnLst/>
              <a:rect l="l" t="t" r="r" b="b"/>
              <a:pathLst>
                <a:path w="5115593" h="660400">
                  <a:moveTo>
                    <a:pt x="4991133" y="660400"/>
                  </a:moveTo>
                  <a:lnTo>
                    <a:pt x="124460" y="660400"/>
                  </a:lnTo>
                  <a:cubicBezTo>
                    <a:pt x="55880" y="660400"/>
                    <a:pt x="0" y="604520"/>
                    <a:pt x="0" y="535940"/>
                  </a:cubicBezTo>
                  <a:lnTo>
                    <a:pt x="0" y="124460"/>
                  </a:lnTo>
                  <a:cubicBezTo>
                    <a:pt x="0" y="55880"/>
                    <a:pt x="55880" y="0"/>
                    <a:pt x="124460" y="0"/>
                  </a:cubicBezTo>
                  <a:lnTo>
                    <a:pt x="4991133" y="0"/>
                  </a:lnTo>
                  <a:cubicBezTo>
                    <a:pt x="5059712" y="0"/>
                    <a:pt x="5115593" y="55880"/>
                    <a:pt x="5115593" y="124460"/>
                  </a:cubicBezTo>
                  <a:lnTo>
                    <a:pt x="5115593" y="535940"/>
                  </a:lnTo>
                  <a:cubicBezTo>
                    <a:pt x="5115593" y="604520"/>
                    <a:pt x="5059712" y="660400"/>
                    <a:pt x="4991133" y="660400"/>
                  </a:cubicBezTo>
                  <a:close/>
                </a:path>
              </a:pathLst>
            </a:custGeom>
            <a:solidFill>
              <a:srgbClr val="FCB683"/>
            </a:solidFill>
          </p:spPr>
        </p:sp>
      </p:grpSp>
      <p:sp>
        <p:nvSpPr>
          <p:cNvPr id="5" name="TextBox 5"/>
          <p:cNvSpPr txBox="1"/>
          <p:nvPr/>
        </p:nvSpPr>
        <p:spPr>
          <a:xfrm>
            <a:off x="1598346" y="1978336"/>
            <a:ext cx="14571092" cy="1700437"/>
          </a:xfrm>
          <a:prstGeom prst="rect">
            <a:avLst/>
          </a:prstGeom>
        </p:spPr>
        <p:txBody>
          <a:bodyPr lIns="0" tIns="0" rIns="0" bIns="0" rtlCol="0" anchor="t">
            <a:spAutoFit/>
          </a:bodyPr>
          <a:lstStyle/>
          <a:p>
            <a:pPr algn="just">
              <a:lnSpc>
                <a:spcPts val="3400"/>
              </a:lnSpc>
            </a:pPr>
            <a:r>
              <a:rPr lang="en-US" sz="2428" spc="-24">
                <a:solidFill>
                  <a:srgbClr val="02051A"/>
                </a:solidFill>
                <a:latin typeface="Montserrat"/>
                <a:ea typeface="Montserrat"/>
                <a:cs typeface="Montserrat"/>
                <a:sym typeface="Montserrat"/>
              </a:rPr>
              <a:t>"É possível aferir relação de causalidade entre os elevados estoques processuais e a ausência de transparência da administração tributária e de regras que promovam um relacionamento mais cooperativo entre Fisco e contribuintes."</a:t>
            </a:r>
          </a:p>
          <a:p>
            <a:pPr algn="just">
              <a:lnSpc>
                <a:spcPts val="3400"/>
              </a:lnSpc>
              <a:spcBef>
                <a:spcPct val="0"/>
              </a:spcBef>
            </a:pPr>
            <a:endParaRPr lang="en-US" sz="2428" spc="-24">
              <a:solidFill>
                <a:srgbClr val="02051A"/>
              </a:solidFill>
              <a:latin typeface="Montserrat"/>
              <a:ea typeface="Montserrat"/>
              <a:cs typeface="Montserrat"/>
              <a:sym typeface="Montserrat"/>
            </a:endParaRPr>
          </a:p>
        </p:txBody>
      </p:sp>
      <p:sp>
        <p:nvSpPr>
          <p:cNvPr id="6" name="TextBox 6"/>
          <p:cNvSpPr txBox="1"/>
          <p:nvPr/>
        </p:nvSpPr>
        <p:spPr>
          <a:xfrm>
            <a:off x="1794735" y="182285"/>
            <a:ext cx="12323787" cy="1017270"/>
          </a:xfrm>
          <a:prstGeom prst="rect">
            <a:avLst/>
          </a:prstGeom>
        </p:spPr>
        <p:txBody>
          <a:bodyPr lIns="0" tIns="0" rIns="0" bIns="0" rtlCol="0" anchor="t">
            <a:spAutoFit/>
          </a:bodyPr>
          <a:lstStyle/>
          <a:p>
            <a:pPr algn="l">
              <a:lnSpc>
                <a:spcPts val="3300"/>
              </a:lnSpc>
            </a:pPr>
            <a:r>
              <a:rPr lang="en-US" sz="3000" b="1" spc="-90">
                <a:solidFill>
                  <a:srgbClr val="02051A"/>
                </a:solidFill>
                <a:latin typeface="Montserrat Bold"/>
                <a:ea typeface="Montserrat Bold"/>
                <a:cs typeface="Montserrat Bold"/>
                <a:sym typeface="Montserrat Bold"/>
              </a:rPr>
              <a:t>HIPÓTESE 7 – TRANSPARÊNCIA E RELAÇÃO COOPERATIVA </a:t>
            </a:r>
          </a:p>
          <a:p>
            <a:pPr marL="0" lvl="0" indent="0" algn="l">
              <a:lnSpc>
                <a:spcPts val="4620"/>
              </a:lnSpc>
              <a:spcBef>
                <a:spcPct val="0"/>
              </a:spcBef>
            </a:pPr>
            <a:endParaRPr lang="en-US" sz="3000" b="1" spc="-90">
              <a:solidFill>
                <a:srgbClr val="02051A"/>
              </a:solidFill>
              <a:latin typeface="Montserrat Bold"/>
              <a:ea typeface="Montserrat Bold"/>
              <a:cs typeface="Montserrat Bold"/>
              <a:sym typeface="Montserrat Bold"/>
            </a:endParaRPr>
          </a:p>
        </p:txBody>
      </p:sp>
      <p:grpSp>
        <p:nvGrpSpPr>
          <p:cNvPr id="7" name="Group 7"/>
          <p:cNvGrpSpPr/>
          <p:nvPr/>
        </p:nvGrpSpPr>
        <p:grpSpPr>
          <a:xfrm>
            <a:off x="998992" y="366293"/>
            <a:ext cx="278969" cy="278969"/>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75B68"/>
            </a:solidFill>
          </p:spPr>
        </p:sp>
      </p:grpSp>
      <p:grpSp>
        <p:nvGrpSpPr>
          <p:cNvPr id="9" name="Group 9"/>
          <p:cNvGrpSpPr/>
          <p:nvPr/>
        </p:nvGrpSpPr>
        <p:grpSpPr>
          <a:xfrm>
            <a:off x="16655930" y="1049823"/>
            <a:ext cx="603370" cy="603370"/>
            <a:chOff x="0" y="0"/>
            <a:chExt cx="804493" cy="804493"/>
          </a:xfrm>
        </p:grpSpPr>
        <p:grpSp>
          <p:nvGrpSpPr>
            <p:cNvPr id="10" name="Group 10"/>
            <p:cNvGrpSpPr/>
            <p:nvPr/>
          </p:nvGrpSpPr>
          <p:grpSpPr>
            <a:xfrm>
              <a:off x="0" y="0"/>
              <a:ext cx="804493" cy="13072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nvGrpSpPr>
            <p:cNvPr id="12" name="Group 12"/>
            <p:cNvGrpSpPr/>
            <p:nvPr/>
          </p:nvGrpSpPr>
          <p:grpSpPr>
            <a:xfrm>
              <a:off x="0" y="336885"/>
              <a:ext cx="804493" cy="130723"/>
              <a:chOff x="0" y="0"/>
              <a:chExt cx="1913890" cy="310990"/>
            </a:xfrm>
          </p:grpSpPr>
          <p:sp>
            <p:nvSpPr>
              <p:cNvPr id="13" name="Freeform 13"/>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nvGrpSpPr>
            <p:cNvPr id="14" name="Group 14"/>
            <p:cNvGrpSpPr/>
            <p:nvPr/>
          </p:nvGrpSpPr>
          <p:grpSpPr>
            <a:xfrm>
              <a:off x="0" y="673770"/>
              <a:ext cx="804493" cy="130723"/>
              <a:chOff x="0" y="0"/>
              <a:chExt cx="1913890" cy="310990"/>
            </a:xfrm>
          </p:grpSpPr>
          <p:sp>
            <p:nvSpPr>
              <p:cNvPr id="15" name="Freeform 15"/>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grpSp>
        <p:nvGrpSpPr>
          <p:cNvPr id="16" name="Group 16"/>
          <p:cNvGrpSpPr/>
          <p:nvPr/>
        </p:nvGrpSpPr>
        <p:grpSpPr>
          <a:xfrm>
            <a:off x="1307669" y="4813643"/>
            <a:ext cx="15122737" cy="4714297"/>
            <a:chOff x="0" y="0"/>
            <a:chExt cx="5115592" cy="1594713"/>
          </a:xfrm>
        </p:grpSpPr>
        <p:sp>
          <p:nvSpPr>
            <p:cNvPr id="17" name="Freeform 17"/>
            <p:cNvSpPr/>
            <p:nvPr/>
          </p:nvSpPr>
          <p:spPr>
            <a:xfrm>
              <a:off x="0" y="0"/>
              <a:ext cx="5115593" cy="1594713"/>
            </a:xfrm>
            <a:custGeom>
              <a:avLst/>
              <a:gdLst/>
              <a:ahLst/>
              <a:cxnLst/>
              <a:rect l="l" t="t" r="r" b="b"/>
              <a:pathLst>
                <a:path w="5115593" h="1594713">
                  <a:moveTo>
                    <a:pt x="4991133" y="1594713"/>
                  </a:moveTo>
                  <a:lnTo>
                    <a:pt x="124460" y="1594713"/>
                  </a:lnTo>
                  <a:cubicBezTo>
                    <a:pt x="55880" y="1594713"/>
                    <a:pt x="0" y="1538833"/>
                    <a:pt x="0" y="1470253"/>
                  </a:cubicBezTo>
                  <a:lnTo>
                    <a:pt x="0" y="124460"/>
                  </a:lnTo>
                  <a:cubicBezTo>
                    <a:pt x="0" y="55880"/>
                    <a:pt x="55880" y="0"/>
                    <a:pt x="124460" y="0"/>
                  </a:cubicBezTo>
                  <a:lnTo>
                    <a:pt x="4991133" y="0"/>
                  </a:lnTo>
                  <a:cubicBezTo>
                    <a:pt x="5059712" y="0"/>
                    <a:pt x="5115593" y="55880"/>
                    <a:pt x="5115593" y="124460"/>
                  </a:cubicBezTo>
                  <a:lnTo>
                    <a:pt x="5115593" y="1470253"/>
                  </a:lnTo>
                  <a:cubicBezTo>
                    <a:pt x="5115593" y="1538833"/>
                    <a:pt x="5059712" y="1594713"/>
                    <a:pt x="4991133" y="1594713"/>
                  </a:cubicBezTo>
                  <a:close/>
                </a:path>
              </a:pathLst>
            </a:custGeom>
            <a:solidFill>
              <a:srgbClr val="FCB683"/>
            </a:solidFill>
          </p:spPr>
        </p:sp>
      </p:grpSp>
      <p:sp>
        <p:nvSpPr>
          <p:cNvPr id="18" name="TextBox 18"/>
          <p:cNvSpPr txBox="1"/>
          <p:nvPr/>
        </p:nvSpPr>
        <p:spPr>
          <a:xfrm>
            <a:off x="1568638" y="4775543"/>
            <a:ext cx="14600800" cy="4691723"/>
          </a:xfrm>
          <a:prstGeom prst="rect">
            <a:avLst/>
          </a:prstGeom>
        </p:spPr>
        <p:txBody>
          <a:bodyPr lIns="0" tIns="0" rIns="0" bIns="0" rtlCol="0" anchor="t">
            <a:spAutoFit/>
          </a:bodyPr>
          <a:lstStyle/>
          <a:p>
            <a:pPr algn="just">
              <a:lnSpc>
                <a:spcPts val="3376"/>
              </a:lnSpc>
              <a:spcBef>
                <a:spcPct val="0"/>
              </a:spcBef>
            </a:pPr>
            <a:r>
              <a:rPr lang="en-US" sz="2411">
                <a:solidFill>
                  <a:srgbClr val="02051A"/>
                </a:solidFill>
                <a:latin typeface="Montserrat"/>
                <a:ea typeface="Montserrat"/>
                <a:cs typeface="Montserrat"/>
                <a:sym typeface="Montserrat"/>
              </a:rPr>
              <a:t>Vale lembrar que diversos estudos revelam que a percepção da qualidade dos serviços públicos influencia a disposição dos contribuintes ao pagamento dos tributos (DAUDE; MELGUIZO, 2010). Alm e Martinez-Vazquez (2007) sugerem uma mudança de paradigma na relação entre Fisco e contribuintes: do paradigma da punição ao paradigma dos serviços. Quanto mais o Fisco presta assistência, aja com transparência, seja responsivo às necessidades dos contribuintes, esteja aberto a uma relação mais cooperativa e menos coercitiva, mais se conseguirá desenvolver a conformidade tributária e reduzir a judicialização. Dessa forma, são destaques os seguintes trabalhos: “Co-operative compliance: a framework: from enhaced relationship to co-operative compliance” (OECD, 2013); “General administrative principles: corporate governance and tax risk management” (OECD, 2009); e “Risk Assessment in a co-operative compliance context: a Dutch–UK comparison” (DE WIDT; OATS, 2017).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grpSp>
        <p:nvGrpSpPr>
          <p:cNvPr id="3" name="Group 3"/>
          <p:cNvGrpSpPr/>
          <p:nvPr/>
        </p:nvGrpSpPr>
        <p:grpSpPr>
          <a:xfrm>
            <a:off x="1255895" y="3070622"/>
            <a:ext cx="903642" cy="903642"/>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75B68"/>
            </a:solidFill>
          </p:spPr>
        </p:sp>
      </p:grpSp>
      <p:grpSp>
        <p:nvGrpSpPr>
          <p:cNvPr id="5" name="Group 5"/>
          <p:cNvGrpSpPr/>
          <p:nvPr/>
        </p:nvGrpSpPr>
        <p:grpSpPr>
          <a:xfrm>
            <a:off x="16655930" y="1049823"/>
            <a:ext cx="603370" cy="603370"/>
            <a:chOff x="0" y="0"/>
            <a:chExt cx="804493" cy="804493"/>
          </a:xfrm>
        </p:grpSpPr>
        <p:grpSp>
          <p:nvGrpSpPr>
            <p:cNvPr id="6" name="Group 6"/>
            <p:cNvGrpSpPr/>
            <p:nvPr/>
          </p:nvGrpSpPr>
          <p:grpSpPr>
            <a:xfrm>
              <a:off x="0" y="0"/>
              <a:ext cx="804493" cy="130723"/>
              <a:chOff x="0" y="0"/>
              <a:chExt cx="1913890" cy="310990"/>
            </a:xfrm>
          </p:grpSpPr>
          <p:sp>
            <p:nvSpPr>
              <p:cNvPr id="7" name="Freeform 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nvGrpSpPr>
            <p:cNvPr id="8" name="Group 8"/>
            <p:cNvGrpSpPr/>
            <p:nvPr/>
          </p:nvGrpSpPr>
          <p:grpSpPr>
            <a:xfrm>
              <a:off x="0" y="336885"/>
              <a:ext cx="804493" cy="13072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nvGrpSpPr>
            <p:cNvPr id="10" name="Group 10"/>
            <p:cNvGrpSpPr/>
            <p:nvPr/>
          </p:nvGrpSpPr>
          <p:grpSpPr>
            <a:xfrm>
              <a:off x="0" y="673770"/>
              <a:ext cx="804493" cy="13072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grpSp>
        <p:nvGrpSpPr>
          <p:cNvPr id="12" name="Group 12"/>
          <p:cNvGrpSpPr/>
          <p:nvPr/>
        </p:nvGrpSpPr>
        <p:grpSpPr>
          <a:xfrm>
            <a:off x="2604995" y="1278026"/>
            <a:ext cx="13078009" cy="7730947"/>
            <a:chOff x="0" y="0"/>
            <a:chExt cx="4089333" cy="2417372"/>
          </a:xfrm>
        </p:grpSpPr>
        <p:sp>
          <p:nvSpPr>
            <p:cNvPr id="13" name="Freeform 13"/>
            <p:cNvSpPr/>
            <p:nvPr/>
          </p:nvSpPr>
          <p:spPr>
            <a:xfrm>
              <a:off x="0" y="0"/>
              <a:ext cx="4089333" cy="2417372"/>
            </a:xfrm>
            <a:custGeom>
              <a:avLst/>
              <a:gdLst/>
              <a:ahLst/>
              <a:cxnLst/>
              <a:rect l="l" t="t" r="r" b="b"/>
              <a:pathLst>
                <a:path w="4089333" h="2417372">
                  <a:moveTo>
                    <a:pt x="3964873" y="2417372"/>
                  </a:moveTo>
                  <a:lnTo>
                    <a:pt x="124460" y="2417372"/>
                  </a:lnTo>
                  <a:cubicBezTo>
                    <a:pt x="55880" y="2417372"/>
                    <a:pt x="0" y="2361492"/>
                    <a:pt x="0" y="2292912"/>
                  </a:cubicBezTo>
                  <a:lnTo>
                    <a:pt x="0" y="124460"/>
                  </a:lnTo>
                  <a:cubicBezTo>
                    <a:pt x="0" y="55880"/>
                    <a:pt x="55880" y="0"/>
                    <a:pt x="124460" y="0"/>
                  </a:cubicBezTo>
                  <a:lnTo>
                    <a:pt x="3964873" y="0"/>
                  </a:lnTo>
                  <a:cubicBezTo>
                    <a:pt x="4033453" y="0"/>
                    <a:pt x="4089333" y="55880"/>
                    <a:pt x="4089333" y="124460"/>
                  </a:cubicBezTo>
                  <a:lnTo>
                    <a:pt x="4089333" y="2292912"/>
                  </a:lnTo>
                  <a:cubicBezTo>
                    <a:pt x="4089333" y="2361492"/>
                    <a:pt x="4033453" y="2417372"/>
                    <a:pt x="3964873" y="2417372"/>
                  </a:cubicBezTo>
                  <a:close/>
                </a:path>
              </a:pathLst>
            </a:custGeom>
            <a:solidFill>
              <a:srgbClr val="FCB683"/>
            </a:solidFill>
          </p:spPr>
        </p:sp>
      </p:grpSp>
      <p:sp>
        <p:nvSpPr>
          <p:cNvPr id="14" name="Freeform 14"/>
          <p:cNvSpPr/>
          <p:nvPr/>
        </p:nvSpPr>
        <p:spPr>
          <a:xfrm>
            <a:off x="2604995" y="3070622"/>
            <a:ext cx="13005545" cy="4842401"/>
          </a:xfrm>
          <a:custGeom>
            <a:avLst/>
            <a:gdLst/>
            <a:ahLst/>
            <a:cxnLst/>
            <a:rect l="l" t="t" r="r" b="b"/>
            <a:pathLst>
              <a:path w="13005545" h="4842401">
                <a:moveTo>
                  <a:pt x="0" y="0"/>
                </a:moveTo>
                <a:lnTo>
                  <a:pt x="13005545" y="0"/>
                </a:lnTo>
                <a:lnTo>
                  <a:pt x="13005545" y="4842400"/>
                </a:lnTo>
                <a:lnTo>
                  <a:pt x="0" y="4842400"/>
                </a:lnTo>
                <a:lnTo>
                  <a:pt x="0" y="0"/>
                </a:lnTo>
                <a:close/>
              </a:path>
            </a:pathLst>
          </a:custGeom>
          <a:blipFill>
            <a:blip r:embed="rId3"/>
            <a:stretch>
              <a:fillRect/>
            </a:stretch>
          </a:blipFill>
        </p:spPr>
      </p:sp>
      <p:sp>
        <p:nvSpPr>
          <p:cNvPr id="15" name="TextBox 15"/>
          <p:cNvSpPr txBox="1"/>
          <p:nvPr/>
        </p:nvSpPr>
        <p:spPr>
          <a:xfrm>
            <a:off x="4642266" y="1723234"/>
            <a:ext cx="9602598" cy="1406525"/>
          </a:xfrm>
          <a:prstGeom prst="rect">
            <a:avLst/>
          </a:prstGeom>
        </p:spPr>
        <p:txBody>
          <a:bodyPr lIns="0" tIns="0" rIns="0" bIns="0" rtlCol="0" anchor="t">
            <a:spAutoFit/>
          </a:bodyPr>
          <a:lstStyle/>
          <a:p>
            <a:pPr algn="l">
              <a:lnSpc>
                <a:spcPts val="5500"/>
              </a:lnSpc>
            </a:pPr>
            <a:r>
              <a:rPr lang="en-US" sz="5000" spc="-150">
                <a:solidFill>
                  <a:srgbClr val="02051A"/>
                </a:solidFill>
                <a:latin typeface="Montserrat"/>
                <a:ea typeface="Montserrat"/>
                <a:cs typeface="Montserrat"/>
                <a:sym typeface="Montserrat"/>
              </a:rPr>
              <a:t>AÇÃO ORIENTADORA - MANUAL</a:t>
            </a:r>
          </a:p>
        </p:txBody>
      </p:sp>
      <p:sp>
        <p:nvSpPr>
          <p:cNvPr id="16" name="TextBox 16"/>
          <p:cNvSpPr txBox="1"/>
          <p:nvPr/>
        </p:nvSpPr>
        <p:spPr>
          <a:xfrm>
            <a:off x="1707715" y="334237"/>
            <a:ext cx="12323787" cy="1017270"/>
          </a:xfrm>
          <a:prstGeom prst="rect">
            <a:avLst/>
          </a:prstGeom>
        </p:spPr>
        <p:txBody>
          <a:bodyPr lIns="0" tIns="0" rIns="0" bIns="0" rtlCol="0" anchor="t">
            <a:spAutoFit/>
          </a:bodyPr>
          <a:lstStyle/>
          <a:p>
            <a:pPr algn="l">
              <a:lnSpc>
                <a:spcPts val="3300"/>
              </a:lnSpc>
            </a:pPr>
            <a:r>
              <a:rPr lang="en-US" sz="3000" spc="-90">
                <a:solidFill>
                  <a:srgbClr val="02051A"/>
                </a:solidFill>
                <a:latin typeface="Montserrat"/>
                <a:ea typeface="Montserrat"/>
                <a:cs typeface="Montserrat"/>
                <a:sym typeface="Montserrat"/>
              </a:rPr>
              <a:t>Ação Concluída:</a:t>
            </a:r>
          </a:p>
          <a:p>
            <a:pPr marL="0" lvl="0" indent="0" algn="l">
              <a:lnSpc>
                <a:spcPts val="4620"/>
              </a:lnSpc>
              <a:spcBef>
                <a:spcPct val="0"/>
              </a:spcBef>
            </a:pPr>
            <a:endParaRPr lang="en-US" sz="3000" spc="-90">
              <a:solidFill>
                <a:srgbClr val="02051A"/>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12143249" y="-996083"/>
            <a:ext cx="6144751" cy="7048472"/>
          </a:xfrm>
          <a:custGeom>
            <a:avLst/>
            <a:gdLst/>
            <a:ahLst/>
            <a:cxnLst/>
            <a:rect l="l" t="t" r="r" b="b"/>
            <a:pathLst>
              <a:path w="6144751" h="7048472">
                <a:moveTo>
                  <a:pt x="0" y="0"/>
                </a:moveTo>
                <a:lnTo>
                  <a:pt x="6144751" y="0"/>
                </a:lnTo>
                <a:lnTo>
                  <a:pt x="6144751" y="7048472"/>
                </a:lnTo>
                <a:lnTo>
                  <a:pt x="0" y="7048472"/>
                </a:lnTo>
                <a:lnTo>
                  <a:pt x="0" y="0"/>
                </a:lnTo>
                <a:close/>
              </a:path>
            </a:pathLst>
          </a:custGeom>
          <a:blipFill>
            <a:blip r:embed="rId3"/>
            <a:stretch>
              <a:fillRect t="-8118" b="-8118"/>
            </a:stretch>
          </a:blipFill>
        </p:spPr>
      </p:sp>
      <p:sp>
        <p:nvSpPr>
          <p:cNvPr id="4" name="Freeform 4"/>
          <p:cNvSpPr/>
          <p:nvPr/>
        </p:nvSpPr>
        <p:spPr>
          <a:xfrm>
            <a:off x="3843615" y="0"/>
            <a:ext cx="8299633" cy="4668544"/>
          </a:xfrm>
          <a:custGeom>
            <a:avLst/>
            <a:gdLst/>
            <a:ahLst/>
            <a:cxnLst/>
            <a:rect l="l" t="t" r="r" b="b"/>
            <a:pathLst>
              <a:path w="8299633" h="4668544">
                <a:moveTo>
                  <a:pt x="0" y="0"/>
                </a:moveTo>
                <a:lnTo>
                  <a:pt x="8299634" y="0"/>
                </a:lnTo>
                <a:lnTo>
                  <a:pt x="8299634" y="4668544"/>
                </a:lnTo>
                <a:lnTo>
                  <a:pt x="0" y="4668544"/>
                </a:lnTo>
                <a:lnTo>
                  <a:pt x="0" y="0"/>
                </a:lnTo>
                <a:close/>
              </a:path>
            </a:pathLst>
          </a:custGeom>
          <a:blipFill>
            <a:blip r:embed="rId4"/>
            <a:stretch>
              <a:fillRect/>
            </a:stretch>
          </a:blipFill>
        </p:spPr>
      </p:sp>
      <p:sp>
        <p:nvSpPr>
          <p:cNvPr id="5" name="Freeform 5"/>
          <p:cNvSpPr/>
          <p:nvPr/>
        </p:nvSpPr>
        <p:spPr>
          <a:xfrm>
            <a:off x="0" y="-226584"/>
            <a:ext cx="4546505" cy="6062006"/>
          </a:xfrm>
          <a:custGeom>
            <a:avLst/>
            <a:gdLst/>
            <a:ahLst/>
            <a:cxnLst/>
            <a:rect l="l" t="t" r="r" b="b"/>
            <a:pathLst>
              <a:path w="4546505" h="6062006">
                <a:moveTo>
                  <a:pt x="0" y="0"/>
                </a:moveTo>
                <a:lnTo>
                  <a:pt x="4546505" y="0"/>
                </a:lnTo>
                <a:lnTo>
                  <a:pt x="4546505" y="6062007"/>
                </a:lnTo>
                <a:lnTo>
                  <a:pt x="0" y="6062007"/>
                </a:lnTo>
                <a:lnTo>
                  <a:pt x="0" y="0"/>
                </a:lnTo>
                <a:close/>
              </a:path>
            </a:pathLst>
          </a:custGeom>
          <a:blipFill>
            <a:blip r:embed="rId5"/>
            <a:stretch>
              <a:fillRect/>
            </a:stretch>
          </a:blipFill>
        </p:spPr>
      </p:sp>
      <p:sp>
        <p:nvSpPr>
          <p:cNvPr id="6" name="Freeform 6"/>
          <p:cNvSpPr/>
          <p:nvPr/>
        </p:nvSpPr>
        <p:spPr>
          <a:xfrm>
            <a:off x="0" y="5143500"/>
            <a:ext cx="5192834" cy="3894625"/>
          </a:xfrm>
          <a:custGeom>
            <a:avLst/>
            <a:gdLst/>
            <a:ahLst/>
            <a:cxnLst/>
            <a:rect l="l" t="t" r="r" b="b"/>
            <a:pathLst>
              <a:path w="5192834" h="3894625">
                <a:moveTo>
                  <a:pt x="0" y="0"/>
                </a:moveTo>
                <a:lnTo>
                  <a:pt x="5192834" y="0"/>
                </a:lnTo>
                <a:lnTo>
                  <a:pt x="5192834" y="3894625"/>
                </a:lnTo>
                <a:lnTo>
                  <a:pt x="0" y="3894625"/>
                </a:lnTo>
                <a:lnTo>
                  <a:pt x="0" y="0"/>
                </a:lnTo>
                <a:close/>
              </a:path>
            </a:pathLst>
          </a:custGeom>
          <a:blipFill>
            <a:blip r:embed="rId6"/>
            <a:stretch>
              <a:fillRect/>
            </a:stretch>
          </a:blipFill>
        </p:spPr>
      </p:sp>
      <p:sp>
        <p:nvSpPr>
          <p:cNvPr id="7" name="Freeform 7"/>
          <p:cNvSpPr/>
          <p:nvPr/>
        </p:nvSpPr>
        <p:spPr>
          <a:xfrm>
            <a:off x="8971436" y="3443289"/>
            <a:ext cx="3171812" cy="7048472"/>
          </a:xfrm>
          <a:custGeom>
            <a:avLst/>
            <a:gdLst/>
            <a:ahLst/>
            <a:cxnLst/>
            <a:rect l="l" t="t" r="r" b="b"/>
            <a:pathLst>
              <a:path w="3171812" h="7048472">
                <a:moveTo>
                  <a:pt x="0" y="0"/>
                </a:moveTo>
                <a:lnTo>
                  <a:pt x="3171813" y="0"/>
                </a:lnTo>
                <a:lnTo>
                  <a:pt x="3171813" y="7048472"/>
                </a:lnTo>
                <a:lnTo>
                  <a:pt x="0" y="7048472"/>
                </a:lnTo>
                <a:lnTo>
                  <a:pt x="0" y="0"/>
                </a:lnTo>
                <a:close/>
              </a:path>
            </a:pathLst>
          </a:custGeom>
          <a:blipFill>
            <a:blip r:embed="rId7"/>
            <a:stretch>
              <a:fillRect/>
            </a:stretch>
          </a:blipFill>
        </p:spPr>
      </p:sp>
      <p:sp>
        <p:nvSpPr>
          <p:cNvPr id="8" name="Freeform 8"/>
          <p:cNvSpPr/>
          <p:nvPr/>
        </p:nvSpPr>
        <p:spPr>
          <a:xfrm>
            <a:off x="4546505" y="3632201"/>
            <a:ext cx="4697146" cy="7048472"/>
          </a:xfrm>
          <a:custGeom>
            <a:avLst/>
            <a:gdLst/>
            <a:ahLst/>
            <a:cxnLst/>
            <a:rect l="l" t="t" r="r" b="b"/>
            <a:pathLst>
              <a:path w="4697146" h="7048472">
                <a:moveTo>
                  <a:pt x="0" y="0"/>
                </a:moveTo>
                <a:lnTo>
                  <a:pt x="4697145" y="0"/>
                </a:lnTo>
                <a:lnTo>
                  <a:pt x="4697145" y="7048472"/>
                </a:lnTo>
                <a:lnTo>
                  <a:pt x="0" y="7048472"/>
                </a:lnTo>
                <a:lnTo>
                  <a:pt x="0" y="0"/>
                </a:lnTo>
                <a:close/>
              </a:path>
            </a:pathLst>
          </a:custGeom>
          <a:blipFill>
            <a:blip r:embed="rId8"/>
            <a:stretch>
              <a:fillRect/>
            </a:stretch>
          </a:blipFill>
        </p:spPr>
      </p:sp>
      <p:sp>
        <p:nvSpPr>
          <p:cNvPr id="9" name="Freeform 9"/>
          <p:cNvSpPr/>
          <p:nvPr/>
        </p:nvSpPr>
        <p:spPr>
          <a:xfrm>
            <a:off x="12143249" y="4668544"/>
            <a:ext cx="6144731" cy="7048472"/>
          </a:xfrm>
          <a:custGeom>
            <a:avLst/>
            <a:gdLst/>
            <a:ahLst/>
            <a:cxnLst/>
            <a:rect l="l" t="t" r="r" b="b"/>
            <a:pathLst>
              <a:path w="6144731" h="7048472">
                <a:moveTo>
                  <a:pt x="0" y="0"/>
                </a:moveTo>
                <a:lnTo>
                  <a:pt x="6144731" y="0"/>
                </a:lnTo>
                <a:lnTo>
                  <a:pt x="6144731" y="7048472"/>
                </a:lnTo>
                <a:lnTo>
                  <a:pt x="0" y="7048472"/>
                </a:lnTo>
                <a:lnTo>
                  <a:pt x="0" y="0"/>
                </a:lnTo>
                <a:close/>
              </a:path>
            </a:pathLst>
          </a:custGeom>
          <a:blipFill>
            <a:blip r:embed="rId9"/>
            <a:stretch>
              <a:fillRect t="-8118" b="-8118"/>
            </a:stretch>
          </a:blipFill>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TextBox 3"/>
          <p:cNvSpPr txBox="1"/>
          <p:nvPr/>
        </p:nvSpPr>
        <p:spPr>
          <a:xfrm>
            <a:off x="1047750" y="2212327"/>
            <a:ext cx="17259300" cy="5824246"/>
          </a:xfrm>
          <a:prstGeom prst="rect">
            <a:avLst/>
          </a:prstGeom>
        </p:spPr>
        <p:txBody>
          <a:bodyPr lIns="0" tIns="0" rIns="0" bIns="0" rtlCol="0" anchor="t">
            <a:spAutoFit/>
          </a:bodyPr>
          <a:lstStyle/>
          <a:p>
            <a:pPr algn="l">
              <a:lnSpc>
                <a:spcPts val="2605"/>
              </a:lnSpc>
              <a:spcBef>
                <a:spcPct val="0"/>
              </a:spcBef>
            </a:pPr>
            <a:r>
              <a:rPr lang="en-US" sz="1887">
                <a:solidFill>
                  <a:srgbClr val="000000"/>
                </a:solidFill>
                <a:latin typeface="DM Sans"/>
                <a:ea typeface="DM Sans"/>
                <a:cs typeface="DM Sans"/>
                <a:sym typeface="DM Sans"/>
              </a:rPr>
              <a:t>Art. 85-A.  Caberá ao Poder Público Municipal designar Agente de Desenvolvimento para a efetivação do disposto nesta Lei Complementar, observadas as especificidades locais. </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a:solidFill>
                  <a:srgbClr val="000000"/>
                </a:solidFill>
                <a:latin typeface="DM Sans"/>
                <a:ea typeface="DM Sans"/>
                <a:cs typeface="DM Sans"/>
                <a:sym typeface="DM Sans"/>
              </a:rPr>
              <a:t>§ 1º  A função de Agente de Desenvolvimento caracteriza-se pelo exercício de articulação das ações públicas para a promoção do desenvolvimento local e territorial, mediante ações locais ou comunitárias, individuais ou coletivas, que visem ao cumprimento das disposições e diretrizes contidas nesta Lei Complementar, sob supervisão do órgão gestor local responsável pelas políticas de desenvolvimento.</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a:solidFill>
                  <a:srgbClr val="000000"/>
                </a:solidFill>
                <a:latin typeface="DM Sans"/>
                <a:ea typeface="DM Sans"/>
                <a:cs typeface="DM Sans"/>
                <a:sym typeface="DM Sans"/>
              </a:rPr>
              <a:t>§ 2º O Agente de Desenvolvimento deverá preencher os seguintes requisitos:</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a:solidFill>
                  <a:srgbClr val="000000"/>
                </a:solidFill>
                <a:latin typeface="DM Sans"/>
                <a:ea typeface="DM Sans"/>
                <a:cs typeface="DM Sans"/>
                <a:sym typeface="DM Sans"/>
              </a:rPr>
              <a:t>I - residir na área da comunidade em que atuar;</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a:solidFill>
                  <a:srgbClr val="000000"/>
                </a:solidFill>
                <a:latin typeface="DM Sans"/>
                <a:ea typeface="DM Sans"/>
                <a:cs typeface="DM Sans"/>
                <a:sym typeface="DM Sans"/>
              </a:rPr>
              <a:t>II - haver concluído, com aproveitamento, curso de qualificação básica para a formação de Agente de Desenvolvimento; e</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a:solidFill>
                  <a:srgbClr val="000000"/>
                </a:solidFill>
                <a:latin typeface="DM Sans"/>
                <a:ea typeface="DM Sans"/>
                <a:cs typeface="DM Sans"/>
                <a:sym typeface="DM Sans"/>
              </a:rPr>
              <a:t>III - haver concluído o ensino fundamental.</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a:solidFill>
                  <a:srgbClr val="000000"/>
                </a:solidFill>
                <a:latin typeface="DM Sans"/>
                <a:ea typeface="DM Sans"/>
                <a:cs typeface="DM Sans"/>
                <a:sym typeface="DM Sans"/>
              </a:rPr>
              <a:t>III - possuir formação ou experiência compatível com a função a ser exercida;               (Redação dada pela Lei Complementar nº 147, de 2014)</a:t>
            </a:r>
          </a:p>
          <a:p>
            <a:pPr algn="l">
              <a:lnSpc>
                <a:spcPts val="2605"/>
              </a:lnSpc>
              <a:spcBef>
                <a:spcPct val="0"/>
              </a:spcBef>
            </a:pPr>
            <a:endParaRPr lang="en-US" sz="1887">
              <a:solidFill>
                <a:srgbClr val="000000"/>
              </a:solidFill>
              <a:latin typeface="DM Sans"/>
              <a:ea typeface="DM Sans"/>
              <a:cs typeface="DM Sans"/>
              <a:sym typeface="DM Sans"/>
            </a:endParaRPr>
          </a:p>
          <a:p>
            <a:pPr algn="l">
              <a:lnSpc>
                <a:spcPts val="2605"/>
              </a:lnSpc>
              <a:spcBef>
                <a:spcPct val="0"/>
              </a:spcBef>
            </a:pPr>
            <a:r>
              <a:rPr lang="en-US" sz="1887">
                <a:solidFill>
                  <a:srgbClr val="000000"/>
                </a:solidFill>
                <a:latin typeface="DM Sans"/>
                <a:ea typeface="DM Sans"/>
                <a:cs typeface="DM Sans"/>
                <a:sym typeface="DM Sans"/>
              </a:rPr>
              <a:t>IV - ser preferencialmente servidor efetivo do Município.</a:t>
            </a:r>
          </a:p>
        </p:txBody>
      </p:sp>
      <p:sp>
        <p:nvSpPr>
          <p:cNvPr id="4" name="TextBox 4"/>
          <p:cNvSpPr txBox="1"/>
          <p:nvPr/>
        </p:nvSpPr>
        <p:spPr>
          <a:xfrm>
            <a:off x="2732385" y="830839"/>
            <a:ext cx="12823211" cy="1045211"/>
          </a:xfrm>
          <a:prstGeom prst="rect">
            <a:avLst/>
          </a:prstGeom>
        </p:spPr>
        <p:txBody>
          <a:bodyPr lIns="0" tIns="0" rIns="0" bIns="0" rtlCol="0" anchor="t">
            <a:spAutoFit/>
          </a:bodyPr>
          <a:lstStyle/>
          <a:p>
            <a:pPr algn="ctr">
              <a:lnSpc>
                <a:spcPts val="8030"/>
              </a:lnSpc>
            </a:pPr>
            <a:r>
              <a:rPr lang="en-US" sz="7300" b="1" spc="-219">
                <a:solidFill>
                  <a:srgbClr val="02051A"/>
                </a:solidFill>
                <a:latin typeface="Montserrat Bold"/>
                <a:ea typeface="Montserrat Bold"/>
                <a:cs typeface="Montserrat Bold"/>
                <a:sym typeface="Montserrat Bold"/>
              </a:rPr>
              <a:t>LC 123/2016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rot="-1753206">
            <a:off x="-1296180" y="4066653"/>
            <a:ext cx="25783492" cy="9586163"/>
          </a:xfrm>
          <a:prstGeom prst="rect">
            <a:avLst/>
          </a:prstGeom>
          <a:solidFill>
            <a:srgbClr val="FF700A">
              <a:alpha val="4706"/>
            </a:srgbClr>
          </a:solidFill>
        </p:spPr>
      </p:sp>
      <p:sp>
        <p:nvSpPr>
          <p:cNvPr id="3" name="AutoShape 3"/>
          <p:cNvSpPr/>
          <p:nvPr/>
        </p:nvSpPr>
        <p:spPr>
          <a:xfrm>
            <a:off x="1279748" y="9163050"/>
            <a:ext cx="16230600" cy="47625"/>
          </a:xfrm>
          <a:prstGeom prst="line">
            <a:avLst/>
          </a:prstGeom>
          <a:ln w="95250" cap="rnd">
            <a:solidFill>
              <a:srgbClr val="575B68"/>
            </a:solidFill>
            <a:prstDash val="solid"/>
            <a:headEnd type="none" w="sm" len="sm"/>
            <a:tailEnd type="none" w="sm" len="sm"/>
          </a:ln>
        </p:spPr>
      </p:sp>
      <p:grpSp>
        <p:nvGrpSpPr>
          <p:cNvPr id="4" name="Group 4"/>
          <p:cNvGrpSpPr/>
          <p:nvPr/>
        </p:nvGrpSpPr>
        <p:grpSpPr>
          <a:xfrm>
            <a:off x="2705543" y="8859735"/>
            <a:ext cx="511382" cy="51138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nvGrpSpPr>
          <p:cNvPr id="6" name="Group 6"/>
          <p:cNvGrpSpPr/>
          <p:nvPr/>
        </p:nvGrpSpPr>
        <p:grpSpPr>
          <a:xfrm>
            <a:off x="5655387" y="8859735"/>
            <a:ext cx="511382" cy="511382"/>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nvGrpSpPr>
          <p:cNvPr id="8" name="Group 8"/>
          <p:cNvGrpSpPr/>
          <p:nvPr/>
        </p:nvGrpSpPr>
        <p:grpSpPr>
          <a:xfrm>
            <a:off x="11778442" y="8859735"/>
            <a:ext cx="511382" cy="511382"/>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nvGrpSpPr>
          <p:cNvPr id="10" name="Group 10"/>
          <p:cNvGrpSpPr/>
          <p:nvPr/>
        </p:nvGrpSpPr>
        <p:grpSpPr>
          <a:xfrm>
            <a:off x="8452316" y="8859735"/>
            <a:ext cx="511382" cy="511382"/>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nvGrpSpPr>
          <p:cNvPr id="12" name="Group 12"/>
          <p:cNvGrpSpPr/>
          <p:nvPr/>
        </p:nvGrpSpPr>
        <p:grpSpPr>
          <a:xfrm>
            <a:off x="15109224" y="8891746"/>
            <a:ext cx="511382" cy="511382"/>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sp>
        <p:nvSpPr>
          <p:cNvPr id="14" name="Freeform 14"/>
          <p:cNvSpPr/>
          <p:nvPr/>
        </p:nvSpPr>
        <p:spPr>
          <a:xfrm>
            <a:off x="15561652" y="1510881"/>
            <a:ext cx="1579438" cy="1608687"/>
          </a:xfrm>
          <a:custGeom>
            <a:avLst/>
            <a:gdLst/>
            <a:ahLst/>
            <a:cxnLst/>
            <a:rect l="l" t="t" r="r" b="b"/>
            <a:pathLst>
              <a:path w="1579438" h="1608687">
                <a:moveTo>
                  <a:pt x="0" y="0"/>
                </a:moveTo>
                <a:lnTo>
                  <a:pt x="1579438" y="0"/>
                </a:lnTo>
                <a:lnTo>
                  <a:pt x="1579438" y="1608687"/>
                </a:lnTo>
                <a:lnTo>
                  <a:pt x="0" y="1608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6864399" y="4316564"/>
            <a:ext cx="646089" cy="658053"/>
          </a:xfrm>
          <a:custGeom>
            <a:avLst/>
            <a:gdLst/>
            <a:ahLst/>
            <a:cxnLst/>
            <a:rect l="l" t="t" r="r" b="b"/>
            <a:pathLst>
              <a:path w="646089" h="658053">
                <a:moveTo>
                  <a:pt x="0" y="0"/>
                </a:moveTo>
                <a:lnTo>
                  <a:pt x="646088" y="0"/>
                </a:lnTo>
                <a:lnTo>
                  <a:pt x="646088" y="658054"/>
                </a:lnTo>
                <a:lnTo>
                  <a:pt x="0" y="658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roup 16"/>
          <p:cNvGrpSpPr/>
          <p:nvPr/>
        </p:nvGrpSpPr>
        <p:grpSpPr>
          <a:xfrm>
            <a:off x="778361" y="376642"/>
            <a:ext cx="4814710" cy="8195603"/>
            <a:chOff x="0" y="0"/>
            <a:chExt cx="1685683" cy="2869371"/>
          </a:xfrm>
        </p:grpSpPr>
        <p:sp>
          <p:nvSpPr>
            <p:cNvPr id="17" name="Freeform 17"/>
            <p:cNvSpPr/>
            <p:nvPr/>
          </p:nvSpPr>
          <p:spPr>
            <a:xfrm>
              <a:off x="0" y="0"/>
              <a:ext cx="1685683" cy="2869371"/>
            </a:xfrm>
            <a:custGeom>
              <a:avLst/>
              <a:gdLst/>
              <a:ahLst/>
              <a:cxnLst/>
              <a:rect l="l" t="t" r="r" b="b"/>
              <a:pathLst>
                <a:path w="1685683" h="2869371">
                  <a:moveTo>
                    <a:pt x="1561223" y="2869370"/>
                  </a:moveTo>
                  <a:lnTo>
                    <a:pt x="124460" y="2869370"/>
                  </a:lnTo>
                  <a:cubicBezTo>
                    <a:pt x="55880" y="2869370"/>
                    <a:pt x="0" y="2813490"/>
                    <a:pt x="0" y="2744910"/>
                  </a:cubicBezTo>
                  <a:lnTo>
                    <a:pt x="0" y="124460"/>
                  </a:lnTo>
                  <a:cubicBezTo>
                    <a:pt x="0" y="55880"/>
                    <a:pt x="55880" y="0"/>
                    <a:pt x="124460" y="0"/>
                  </a:cubicBezTo>
                  <a:lnTo>
                    <a:pt x="1561223" y="0"/>
                  </a:lnTo>
                  <a:cubicBezTo>
                    <a:pt x="1629803" y="0"/>
                    <a:pt x="1685683" y="55880"/>
                    <a:pt x="1685683" y="124460"/>
                  </a:cubicBezTo>
                  <a:lnTo>
                    <a:pt x="1685683" y="2744911"/>
                  </a:lnTo>
                  <a:cubicBezTo>
                    <a:pt x="1685683" y="2813490"/>
                    <a:pt x="1629803" y="2869371"/>
                    <a:pt x="1561223" y="2869371"/>
                  </a:cubicBezTo>
                  <a:close/>
                </a:path>
              </a:pathLst>
            </a:custGeom>
            <a:solidFill>
              <a:srgbClr val="02051A"/>
            </a:solidFill>
          </p:spPr>
        </p:sp>
      </p:grpSp>
      <p:grpSp>
        <p:nvGrpSpPr>
          <p:cNvPr id="18" name="Group 18"/>
          <p:cNvGrpSpPr/>
          <p:nvPr/>
        </p:nvGrpSpPr>
        <p:grpSpPr>
          <a:xfrm>
            <a:off x="11338353" y="3185379"/>
            <a:ext cx="4814710" cy="4825118"/>
            <a:chOff x="0" y="0"/>
            <a:chExt cx="1685683" cy="1689327"/>
          </a:xfrm>
        </p:grpSpPr>
        <p:sp>
          <p:nvSpPr>
            <p:cNvPr id="19" name="Freeform 19"/>
            <p:cNvSpPr/>
            <p:nvPr/>
          </p:nvSpPr>
          <p:spPr>
            <a:xfrm>
              <a:off x="0" y="0"/>
              <a:ext cx="1685683" cy="1689327"/>
            </a:xfrm>
            <a:custGeom>
              <a:avLst/>
              <a:gdLst/>
              <a:ahLst/>
              <a:cxnLst/>
              <a:rect l="l" t="t" r="r" b="b"/>
              <a:pathLst>
                <a:path w="1685683" h="1689327">
                  <a:moveTo>
                    <a:pt x="1561223" y="1689327"/>
                  </a:moveTo>
                  <a:lnTo>
                    <a:pt x="124460" y="1689327"/>
                  </a:lnTo>
                  <a:cubicBezTo>
                    <a:pt x="55880" y="1689327"/>
                    <a:pt x="0" y="1633447"/>
                    <a:pt x="0" y="1564867"/>
                  </a:cubicBezTo>
                  <a:lnTo>
                    <a:pt x="0" y="124460"/>
                  </a:lnTo>
                  <a:cubicBezTo>
                    <a:pt x="0" y="55880"/>
                    <a:pt x="55880" y="0"/>
                    <a:pt x="124460" y="0"/>
                  </a:cubicBezTo>
                  <a:lnTo>
                    <a:pt x="1561223" y="0"/>
                  </a:lnTo>
                  <a:cubicBezTo>
                    <a:pt x="1629803" y="0"/>
                    <a:pt x="1685683" y="55880"/>
                    <a:pt x="1685683" y="124460"/>
                  </a:cubicBezTo>
                  <a:lnTo>
                    <a:pt x="1685683" y="1564867"/>
                  </a:lnTo>
                  <a:cubicBezTo>
                    <a:pt x="1685683" y="1633447"/>
                    <a:pt x="1629803" y="1689327"/>
                    <a:pt x="1561223" y="1689327"/>
                  </a:cubicBezTo>
                  <a:close/>
                </a:path>
              </a:pathLst>
            </a:custGeom>
            <a:solidFill>
              <a:srgbClr val="02051A"/>
            </a:solidFill>
          </p:spPr>
        </p:sp>
      </p:grpSp>
      <p:grpSp>
        <p:nvGrpSpPr>
          <p:cNvPr id="20" name="Group 20"/>
          <p:cNvGrpSpPr/>
          <p:nvPr/>
        </p:nvGrpSpPr>
        <p:grpSpPr>
          <a:xfrm>
            <a:off x="6044961" y="3185379"/>
            <a:ext cx="4814710" cy="4825118"/>
            <a:chOff x="0" y="0"/>
            <a:chExt cx="1685683" cy="1689327"/>
          </a:xfrm>
        </p:grpSpPr>
        <p:sp>
          <p:nvSpPr>
            <p:cNvPr id="21" name="Freeform 21"/>
            <p:cNvSpPr/>
            <p:nvPr/>
          </p:nvSpPr>
          <p:spPr>
            <a:xfrm>
              <a:off x="0" y="0"/>
              <a:ext cx="1685683" cy="1689327"/>
            </a:xfrm>
            <a:custGeom>
              <a:avLst/>
              <a:gdLst/>
              <a:ahLst/>
              <a:cxnLst/>
              <a:rect l="l" t="t" r="r" b="b"/>
              <a:pathLst>
                <a:path w="1685683" h="1689327">
                  <a:moveTo>
                    <a:pt x="1561223" y="1689327"/>
                  </a:moveTo>
                  <a:lnTo>
                    <a:pt x="124460" y="1689327"/>
                  </a:lnTo>
                  <a:cubicBezTo>
                    <a:pt x="55880" y="1689327"/>
                    <a:pt x="0" y="1633447"/>
                    <a:pt x="0" y="1564867"/>
                  </a:cubicBezTo>
                  <a:lnTo>
                    <a:pt x="0" y="124460"/>
                  </a:lnTo>
                  <a:cubicBezTo>
                    <a:pt x="0" y="55880"/>
                    <a:pt x="55880" y="0"/>
                    <a:pt x="124460" y="0"/>
                  </a:cubicBezTo>
                  <a:lnTo>
                    <a:pt x="1561223" y="0"/>
                  </a:lnTo>
                  <a:cubicBezTo>
                    <a:pt x="1629803" y="0"/>
                    <a:pt x="1685683" y="55880"/>
                    <a:pt x="1685683" y="124460"/>
                  </a:cubicBezTo>
                  <a:lnTo>
                    <a:pt x="1685683" y="1564867"/>
                  </a:lnTo>
                  <a:cubicBezTo>
                    <a:pt x="1685683" y="1633447"/>
                    <a:pt x="1629803" y="1689327"/>
                    <a:pt x="1561223" y="1689327"/>
                  </a:cubicBezTo>
                  <a:close/>
                </a:path>
              </a:pathLst>
            </a:custGeom>
            <a:solidFill>
              <a:srgbClr val="02051A"/>
            </a:solidFill>
          </p:spPr>
        </p:sp>
      </p:grpSp>
      <p:sp>
        <p:nvSpPr>
          <p:cNvPr id="22" name="Freeform 22"/>
          <p:cNvSpPr/>
          <p:nvPr/>
        </p:nvSpPr>
        <p:spPr>
          <a:xfrm>
            <a:off x="2134937" y="376642"/>
            <a:ext cx="2076219" cy="8195603"/>
          </a:xfrm>
          <a:custGeom>
            <a:avLst/>
            <a:gdLst/>
            <a:ahLst/>
            <a:cxnLst/>
            <a:rect l="l" t="t" r="r" b="b"/>
            <a:pathLst>
              <a:path w="2076219" h="8195603">
                <a:moveTo>
                  <a:pt x="0" y="0"/>
                </a:moveTo>
                <a:lnTo>
                  <a:pt x="2076220" y="0"/>
                </a:lnTo>
                <a:lnTo>
                  <a:pt x="2076220" y="8195603"/>
                </a:lnTo>
                <a:lnTo>
                  <a:pt x="0" y="8195603"/>
                </a:lnTo>
                <a:lnTo>
                  <a:pt x="0" y="0"/>
                </a:lnTo>
                <a:close/>
              </a:path>
            </a:pathLst>
          </a:custGeom>
          <a:blipFill>
            <a:blip r:embed="rId4"/>
            <a:stretch>
              <a:fillRect/>
            </a:stretch>
          </a:blipFill>
        </p:spPr>
      </p:sp>
      <p:sp>
        <p:nvSpPr>
          <p:cNvPr id="23" name="Freeform 23"/>
          <p:cNvSpPr/>
          <p:nvPr/>
        </p:nvSpPr>
        <p:spPr>
          <a:xfrm>
            <a:off x="6399235" y="3985303"/>
            <a:ext cx="4106162" cy="2316394"/>
          </a:xfrm>
          <a:custGeom>
            <a:avLst/>
            <a:gdLst/>
            <a:ahLst/>
            <a:cxnLst/>
            <a:rect l="l" t="t" r="r" b="b"/>
            <a:pathLst>
              <a:path w="4106162" h="2316394">
                <a:moveTo>
                  <a:pt x="0" y="0"/>
                </a:moveTo>
                <a:lnTo>
                  <a:pt x="4106162" y="0"/>
                </a:lnTo>
                <a:lnTo>
                  <a:pt x="4106162" y="2316394"/>
                </a:lnTo>
                <a:lnTo>
                  <a:pt x="0" y="2316394"/>
                </a:lnTo>
                <a:lnTo>
                  <a:pt x="0" y="0"/>
                </a:lnTo>
                <a:close/>
              </a:path>
            </a:pathLst>
          </a:custGeom>
          <a:blipFill>
            <a:blip r:embed="rId5"/>
            <a:stretch>
              <a:fillRect/>
            </a:stretch>
          </a:blipFill>
        </p:spPr>
      </p:sp>
      <p:sp>
        <p:nvSpPr>
          <p:cNvPr id="24" name="Freeform 24"/>
          <p:cNvSpPr/>
          <p:nvPr/>
        </p:nvSpPr>
        <p:spPr>
          <a:xfrm>
            <a:off x="11610848" y="4052970"/>
            <a:ext cx="4148099" cy="2248728"/>
          </a:xfrm>
          <a:custGeom>
            <a:avLst/>
            <a:gdLst/>
            <a:ahLst/>
            <a:cxnLst/>
            <a:rect l="l" t="t" r="r" b="b"/>
            <a:pathLst>
              <a:path w="4148099" h="2248728">
                <a:moveTo>
                  <a:pt x="0" y="0"/>
                </a:moveTo>
                <a:lnTo>
                  <a:pt x="4148099" y="0"/>
                </a:lnTo>
                <a:lnTo>
                  <a:pt x="4148099" y="2248727"/>
                </a:lnTo>
                <a:lnTo>
                  <a:pt x="0" y="2248727"/>
                </a:lnTo>
                <a:lnTo>
                  <a:pt x="0" y="0"/>
                </a:lnTo>
                <a:close/>
              </a:path>
            </a:pathLst>
          </a:custGeom>
          <a:blipFill>
            <a:blip r:embed="rId6"/>
            <a:stretch>
              <a:fillRect/>
            </a:stretch>
          </a:blipFill>
        </p:spPr>
      </p:sp>
      <p:sp>
        <p:nvSpPr>
          <p:cNvPr id="25" name="TextBox 25"/>
          <p:cNvSpPr txBox="1"/>
          <p:nvPr/>
        </p:nvSpPr>
        <p:spPr>
          <a:xfrm>
            <a:off x="2134937" y="243006"/>
            <a:ext cx="14018125" cy="642348"/>
          </a:xfrm>
          <a:prstGeom prst="rect">
            <a:avLst/>
          </a:prstGeom>
        </p:spPr>
        <p:txBody>
          <a:bodyPr lIns="0" tIns="0" rIns="0" bIns="0" rtlCol="0" anchor="t">
            <a:spAutoFit/>
          </a:bodyPr>
          <a:lstStyle/>
          <a:p>
            <a:pPr algn="ctr">
              <a:lnSpc>
                <a:spcPts val="4895"/>
              </a:lnSpc>
            </a:pPr>
            <a:r>
              <a:rPr lang="en-US" sz="4995" b="1" spc="-294">
                <a:solidFill>
                  <a:srgbClr val="02051A"/>
                </a:solidFill>
                <a:latin typeface="Montserrat Ultra-Bold"/>
                <a:ea typeface="Montserrat Ultra-Bold"/>
                <a:cs typeface="Montserrat Ultra-Bold"/>
                <a:sym typeface="Montserrat Ultra-Bold"/>
              </a:rPr>
              <a:t>SUPORTES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rot="-1753206">
            <a:off x="-1296180" y="4066653"/>
            <a:ext cx="25783492" cy="9586163"/>
          </a:xfrm>
          <a:prstGeom prst="rect">
            <a:avLst/>
          </a:prstGeom>
          <a:solidFill>
            <a:srgbClr val="FF700A">
              <a:alpha val="4706"/>
            </a:srgbClr>
          </a:solidFill>
        </p:spPr>
      </p:sp>
      <p:sp>
        <p:nvSpPr>
          <p:cNvPr id="3" name="AutoShape 3"/>
          <p:cNvSpPr/>
          <p:nvPr/>
        </p:nvSpPr>
        <p:spPr>
          <a:xfrm>
            <a:off x="1279748" y="9163050"/>
            <a:ext cx="16230600" cy="47625"/>
          </a:xfrm>
          <a:prstGeom prst="line">
            <a:avLst/>
          </a:prstGeom>
          <a:ln w="95250" cap="rnd">
            <a:solidFill>
              <a:srgbClr val="575B68"/>
            </a:solidFill>
            <a:prstDash val="solid"/>
            <a:headEnd type="none" w="sm" len="sm"/>
            <a:tailEnd type="none" w="sm" len="sm"/>
          </a:ln>
        </p:spPr>
      </p:sp>
      <p:grpSp>
        <p:nvGrpSpPr>
          <p:cNvPr id="4" name="Group 4"/>
          <p:cNvGrpSpPr/>
          <p:nvPr/>
        </p:nvGrpSpPr>
        <p:grpSpPr>
          <a:xfrm>
            <a:off x="2705543" y="8859735"/>
            <a:ext cx="511382" cy="51138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nvGrpSpPr>
          <p:cNvPr id="6" name="Group 6"/>
          <p:cNvGrpSpPr/>
          <p:nvPr/>
        </p:nvGrpSpPr>
        <p:grpSpPr>
          <a:xfrm>
            <a:off x="5655387" y="8859735"/>
            <a:ext cx="511382" cy="511382"/>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nvGrpSpPr>
          <p:cNvPr id="8" name="Group 8"/>
          <p:cNvGrpSpPr/>
          <p:nvPr/>
        </p:nvGrpSpPr>
        <p:grpSpPr>
          <a:xfrm>
            <a:off x="11778442" y="8859735"/>
            <a:ext cx="511382" cy="511382"/>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nvGrpSpPr>
          <p:cNvPr id="10" name="Group 10"/>
          <p:cNvGrpSpPr/>
          <p:nvPr/>
        </p:nvGrpSpPr>
        <p:grpSpPr>
          <a:xfrm>
            <a:off x="8452316" y="8859735"/>
            <a:ext cx="511382" cy="511382"/>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grpSp>
        <p:nvGrpSpPr>
          <p:cNvPr id="12" name="Group 12"/>
          <p:cNvGrpSpPr/>
          <p:nvPr/>
        </p:nvGrpSpPr>
        <p:grpSpPr>
          <a:xfrm>
            <a:off x="15109224" y="8891746"/>
            <a:ext cx="511382" cy="511382"/>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051A"/>
            </a:solidFill>
          </p:spPr>
        </p:sp>
      </p:grpSp>
      <p:sp>
        <p:nvSpPr>
          <p:cNvPr id="14" name="Freeform 14"/>
          <p:cNvSpPr/>
          <p:nvPr/>
        </p:nvSpPr>
        <p:spPr>
          <a:xfrm>
            <a:off x="375878" y="507030"/>
            <a:ext cx="1971199" cy="2007702"/>
          </a:xfrm>
          <a:custGeom>
            <a:avLst/>
            <a:gdLst/>
            <a:ahLst/>
            <a:cxnLst/>
            <a:rect l="l" t="t" r="r" b="b"/>
            <a:pathLst>
              <a:path w="1971199" h="2007702">
                <a:moveTo>
                  <a:pt x="0" y="0"/>
                </a:moveTo>
                <a:lnTo>
                  <a:pt x="1971199" y="0"/>
                </a:lnTo>
                <a:lnTo>
                  <a:pt x="1971199" y="2007702"/>
                </a:lnTo>
                <a:lnTo>
                  <a:pt x="0" y="2007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5561652" y="1510881"/>
            <a:ext cx="1579438" cy="1608687"/>
          </a:xfrm>
          <a:custGeom>
            <a:avLst/>
            <a:gdLst/>
            <a:ahLst/>
            <a:cxnLst/>
            <a:rect l="l" t="t" r="r" b="b"/>
            <a:pathLst>
              <a:path w="1579438" h="1608687">
                <a:moveTo>
                  <a:pt x="0" y="0"/>
                </a:moveTo>
                <a:lnTo>
                  <a:pt x="1579438" y="0"/>
                </a:lnTo>
                <a:lnTo>
                  <a:pt x="1579438" y="1608687"/>
                </a:lnTo>
                <a:lnTo>
                  <a:pt x="0" y="1608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864399" y="4316564"/>
            <a:ext cx="646089" cy="658053"/>
          </a:xfrm>
          <a:custGeom>
            <a:avLst/>
            <a:gdLst/>
            <a:ahLst/>
            <a:cxnLst/>
            <a:rect l="l" t="t" r="r" b="b"/>
            <a:pathLst>
              <a:path w="646089" h="658053">
                <a:moveTo>
                  <a:pt x="0" y="0"/>
                </a:moveTo>
                <a:lnTo>
                  <a:pt x="646088" y="0"/>
                </a:lnTo>
                <a:lnTo>
                  <a:pt x="646088" y="658054"/>
                </a:lnTo>
                <a:lnTo>
                  <a:pt x="0" y="658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778361" y="3185379"/>
            <a:ext cx="4814710" cy="4825118"/>
            <a:chOff x="0" y="0"/>
            <a:chExt cx="1685683" cy="1689327"/>
          </a:xfrm>
        </p:grpSpPr>
        <p:sp>
          <p:nvSpPr>
            <p:cNvPr id="18" name="Freeform 18"/>
            <p:cNvSpPr/>
            <p:nvPr/>
          </p:nvSpPr>
          <p:spPr>
            <a:xfrm>
              <a:off x="0" y="0"/>
              <a:ext cx="1685683" cy="1689327"/>
            </a:xfrm>
            <a:custGeom>
              <a:avLst/>
              <a:gdLst/>
              <a:ahLst/>
              <a:cxnLst/>
              <a:rect l="l" t="t" r="r" b="b"/>
              <a:pathLst>
                <a:path w="1685683" h="1689327">
                  <a:moveTo>
                    <a:pt x="1561223" y="1689327"/>
                  </a:moveTo>
                  <a:lnTo>
                    <a:pt x="124460" y="1689327"/>
                  </a:lnTo>
                  <a:cubicBezTo>
                    <a:pt x="55880" y="1689327"/>
                    <a:pt x="0" y="1633447"/>
                    <a:pt x="0" y="1564867"/>
                  </a:cubicBezTo>
                  <a:lnTo>
                    <a:pt x="0" y="124460"/>
                  </a:lnTo>
                  <a:cubicBezTo>
                    <a:pt x="0" y="55880"/>
                    <a:pt x="55880" y="0"/>
                    <a:pt x="124460" y="0"/>
                  </a:cubicBezTo>
                  <a:lnTo>
                    <a:pt x="1561223" y="0"/>
                  </a:lnTo>
                  <a:cubicBezTo>
                    <a:pt x="1629803" y="0"/>
                    <a:pt x="1685683" y="55880"/>
                    <a:pt x="1685683" y="124460"/>
                  </a:cubicBezTo>
                  <a:lnTo>
                    <a:pt x="1685683" y="1564867"/>
                  </a:lnTo>
                  <a:cubicBezTo>
                    <a:pt x="1685683" y="1633447"/>
                    <a:pt x="1629803" y="1689327"/>
                    <a:pt x="1561223" y="1689327"/>
                  </a:cubicBezTo>
                  <a:close/>
                </a:path>
              </a:pathLst>
            </a:custGeom>
            <a:solidFill>
              <a:srgbClr val="02051A"/>
            </a:solidFill>
          </p:spPr>
        </p:sp>
      </p:grpSp>
      <p:sp>
        <p:nvSpPr>
          <p:cNvPr id="19" name="Freeform 19"/>
          <p:cNvSpPr/>
          <p:nvPr/>
        </p:nvSpPr>
        <p:spPr>
          <a:xfrm>
            <a:off x="974171" y="3425403"/>
            <a:ext cx="4423090" cy="4328140"/>
          </a:xfrm>
          <a:custGeom>
            <a:avLst/>
            <a:gdLst/>
            <a:ahLst/>
            <a:cxnLst/>
            <a:rect l="l" t="t" r="r" b="b"/>
            <a:pathLst>
              <a:path w="4423090" h="4328140">
                <a:moveTo>
                  <a:pt x="0" y="0"/>
                </a:moveTo>
                <a:lnTo>
                  <a:pt x="4423090" y="0"/>
                </a:lnTo>
                <a:lnTo>
                  <a:pt x="4423090" y="4328140"/>
                </a:lnTo>
                <a:lnTo>
                  <a:pt x="0" y="4328140"/>
                </a:lnTo>
                <a:lnTo>
                  <a:pt x="0" y="0"/>
                </a:lnTo>
                <a:close/>
              </a:path>
            </a:pathLst>
          </a:custGeom>
          <a:blipFill>
            <a:blip r:embed="rId4"/>
            <a:stretch>
              <a:fillRect/>
            </a:stretch>
          </a:blipFill>
        </p:spPr>
      </p:sp>
      <p:grpSp>
        <p:nvGrpSpPr>
          <p:cNvPr id="20" name="Group 20"/>
          <p:cNvGrpSpPr/>
          <p:nvPr/>
        </p:nvGrpSpPr>
        <p:grpSpPr>
          <a:xfrm>
            <a:off x="11338353" y="3185379"/>
            <a:ext cx="4814710" cy="4825118"/>
            <a:chOff x="0" y="0"/>
            <a:chExt cx="1685683" cy="1689327"/>
          </a:xfrm>
        </p:grpSpPr>
        <p:sp>
          <p:nvSpPr>
            <p:cNvPr id="21" name="Freeform 21"/>
            <p:cNvSpPr/>
            <p:nvPr/>
          </p:nvSpPr>
          <p:spPr>
            <a:xfrm>
              <a:off x="0" y="0"/>
              <a:ext cx="1685683" cy="1689327"/>
            </a:xfrm>
            <a:custGeom>
              <a:avLst/>
              <a:gdLst/>
              <a:ahLst/>
              <a:cxnLst/>
              <a:rect l="l" t="t" r="r" b="b"/>
              <a:pathLst>
                <a:path w="1685683" h="1689327">
                  <a:moveTo>
                    <a:pt x="1561223" y="1689327"/>
                  </a:moveTo>
                  <a:lnTo>
                    <a:pt x="124460" y="1689327"/>
                  </a:lnTo>
                  <a:cubicBezTo>
                    <a:pt x="55880" y="1689327"/>
                    <a:pt x="0" y="1633447"/>
                    <a:pt x="0" y="1564867"/>
                  </a:cubicBezTo>
                  <a:lnTo>
                    <a:pt x="0" y="124460"/>
                  </a:lnTo>
                  <a:cubicBezTo>
                    <a:pt x="0" y="55880"/>
                    <a:pt x="55880" y="0"/>
                    <a:pt x="124460" y="0"/>
                  </a:cubicBezTo>
                  <a:lnTo>
                    <a:pt x="1561223" y="0"/>
                  </a:lnTo>
                  <a:cubicBezTo>
                    <a:pt x="1629803" y="0"/>
                    <a:pt x="1685683" y="55880"/>
                    <a:pt x="1685683" y="124460"/>
                  </a:cubicBezTo>
                  <a:lnTo>
                    <a:pt x="1685683" y="1564867"/>
                  </a:lnTo>
                  <a:cubicBezTo>
                    <a:pt x="1685683" y="1633447"/>
                    <a:pt x="1629803" y="1689327"/>
                    <a:pt x="1561223" y="1689327"/>
                  </a:cubicBezTo>
                  <a:close/>
                </a:path>
              </a:pathLst>
            </a:custGeom>
            <a:solidFill>
              <a:srgbClr val="02051A"/>
            </a:solidFill>
          </p:spPr>
        </p:sp>
      </p:grpSp>
      <p:sp>
        <p:nvSpPr>
          <p:cNvPr id="22" name="Freeform 22"/>
          <p:cNvSpPr/>
          <p:nvPr/>
        </p:nvSpPr>
        <p:spPr>
          <a:xfrm>
            <a:off x="11439543" y="3442333"/>
            <a:ext cx="4612330" cy="4311210"/>
          </a:xfrm>
          <a:custGeom>
            <a:avLst/>
            <a:gdLst/>
            <a:ahLst/>
            <a:cxnLst/>
            <a:rect l="l" t="t" r="r" b="b"/>
            <a:pathLst>
              <a:path w="4612330" h="4311210">
                <a:moveTo>
                  <a:pt x="0" y="0"/>
                </a:moveTo>
                <a:lnTo>
                  <a:pt x="4612330" y="0"/>
                </a:lnTo>
                <a:lnTo>
                  <a:pt x="4612330" y="4311210"/>
                </a:lnTo>
                <a:lnTo>
                  <a:pt x="0" y="4311210"/>
                </a:lnTo>
                <a:lnTo>
                  <a:pt x="0" y="0"/>
                </a:lnTo>
                <a:close/>
              </a:path>
            </a:pathLst>
          </a:custGeom>
          <a:blipFill>
            <a:blip r:embed="rId5"/>
            <a:stretch>
              <a:fillRect b="-1498"/>
            </a:stretch>
          </a:blipFill>
        </p:spPr>
      </p:sp>
      <p:sp>
        <p:nvSpPr>
          <p:cNvPr id="23" name="TextBox 23"/>
          <p:cNvSpPr txBox="1"/>
          <p:nvPr/>
        </p:nvSpPr>
        <p:spPr>
          <a:xfrm>
            <a:off x="2134937" y="764676"/>
            <a:ext cx="14018125" cy="642348"/>
          </a:xfrm>
          <a:prstGeom prst="rect">
            <a:avLst/>
          </a:prstGeom>
        </p:spPr>
        <p:txBody>
          <a:bodyPr lIns="0" tIns="0" rIns="0" bIns="0" rtlCol="0" anchor="t">
            <a:spAutoFit/>
          </a:bodyPr>
          <a:lstStyle/>
          <a:p>
            <a:pPr algn="ctr">
              <a:lnSpc>
                <a:spcPts val="4895"/>
              </a:lnSpc>
            </a:pPr>
            <a:r>
              <a:rPr lang="en-US" sz="4995" b="1" spc="-294">
                <a:solidFill>
                  <a:srgbClr val="02051A"/>
                </a:solidFill>
                <a:latin typeface="Montserrat Ultra-Bold"/>
                <a:ea typeface="Montserrat Ultra-Bold"/>
                <a:cs typeface="Montserrat Ultra-Bold"/>
                <a:sym typeface="Montserrat Ultra-Bold"/>
              </a:rPr>
              <a:t>SUPORTES </a:t>
            </a:r>
          </a:p>
        </p:txBody>
      </p:sp>
      <p:grpSp>
        <p:nvGrpSpPr>
          <p:cNvPr id="24" name="Group 24"/>
          <p:cNvGrpSpPr/>
          <p:nvPr/>
        </p:nvGrpSpPr>
        <p:grpSpPr>
          <a:xfrm>
            <a:off x="6044961" y="3185379"/>
            <a:ext cx="4814710" cy="4825118"/>
            <a:chOff x="0" y="0"/>
            <a:chExt cx="1685683" cy="1689327"/>
          </a:xfrm>
        </p:grpSpPr>
        <p:sp>
          <p:nvSpPr>
            <p:cNvPr id="25" name="Freeform 25"/>
            <p:cNvSpPr/>
            <p:nvPr/>
          </p:nvSpPr>
          <p:spPr>
            <a:xfrm>
              <a:off x="0" y="0"/>
              <a:ext cx="1685683" cy="1689327"/>
            </a:xfrm>
            <a:custGeom>
              <a:avLst/>
              <a:gdLst/>
              <a:ahLst/>
              <a:cxnLst/>
              <a:rect l="l" t="t" r="r" b="b"/>
              <a:pathLst>
                <a:path w="1685683" h="1689327">
                  <a:moveTo>
                    <a:pt x="1561223" y="1689327"/>
                  </a:moveTo>
                  <a:lnTo>
                    <a:pt x="124460" y="1689327"/>
                  </a:lnTo>
                  <a:cubicBezTo>
                    <a:pt x="55880" y="1689327"/>
                    <a:pt x="0" y="1633447"/>
                    <a:pt x="0" y="1564867"/>
                  </a:cubicBezTo>
                  <a:lnTo>
                    <a:pt x="0" y="124460"/>
                  </a:lnTo>
                  <a:cubicBezTo>
                    <a:pt x="0" y="55880"/>
                    <a:pt x="55880" y="0"/>
                    <a:pt x="124460" y="0"/>
                  </a:cubicBezTo>
                  <a:lnTo>
                    <a:pt x="1561223" y="0"/>
                  </a:lnTo>
                  <a:cubicBezTo>
                    <a:pt x="1629803" y="0"/>
                    <a:pt x="1685683" y="55880"/>
                    <a:pt x="1685683" y="124460"/>
                  </a:cubicBezTo>
                  <a:lnTo>
                    <a:pt x="1685683" y="1564867"/>
                  </a:lnTo>
                  <a:cubicBezTo>
                    <a:pt x="1685683" y="1633447"/>
                    <a:pt x="1629803" y="1689327"/>
                    <a:pt x="1561223" y="1689327"/>
                  </a:cubicBezTo>
                  <a:close/>
                </a:path>
              </a:pathLst>
            </a:custGeom>
            <a:solidFill>
              <a:srgbClr val="02051A"/>
            </a:solidFill>
          </p:spPr>
        </p:sp>
      </p:grpSp>
      <p:sp>
        <p:nvSpPr>
          <p:cNvPr id="26" name="Freeform 26"/>
          <p:cNvSpPr/>
          <p:nvPr/>
        </p:nvSpPr>
        <p:spPr>
          <a:xfrm>
            <a:off x="6210357" y="3442333"/>
            <a:ext cx="4483917" cy="4021016"/>
          </a:xfrm>
          <a:custGeom>
            <a:avLst/>
            <a:gdLst/>
            <a:ahLst/>
            <a:cxnLst/>
            <a:rect l="l" t="t" r="r" b="b"/>
            <a:pathLst>
              <a:path w="4483917" h="4021016">
                <a:moveTo>
                  <a:pt x="0" y="0"/>
                </a:moveTo>
                <a:lnTo>
                  <a:pt x="4483917" y="0"/>
                </a:lnTo>
                <a:lnTo>
                  <a:pt x="4483917" y="4021016"/>
                </a:lnTo>
                <a:lnTo>
                  <a:pt x="0" y="4021016"/>
                </a:lnTo>
                <a:lnTo>
                  <a:pt x="0" y="0"/>
                </a:lnTo>
                <a:close/>
              </a:path>
            </a:pathLst>
          </a:custGeom>
          <a:blipFill>
            <a:blip r:embed="rId6"/>
            <a:stretch>
              <a:fillRect/>
            </a:stretch>
          </a:blipFill>
        </p:spPr>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02051A">
              <a:alpha val="4706"/>
            </a:srgbClr>
          </a:solidFill>
        </p:spPr>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AutoShape 4"/>
          <p:cNvSpPr/>
          <p:nvPr/>
        </p:nvSpPr>
        <p:spPr>
          <a:xfrm>
            <a:off x="1028700" y="3703457"/>
            <a:ext cx="16230600" cy="5554843"/>
          </a:xfrm>
          <a:prstGeom prst="rect">
            <a:avLst/>
          </a:prstGeom>
          <a:solidFill>
            <a:srgbClr val="FF700A"/>
          </a:solidFill>
        </p:spPr>
      </p:sp>
      <p:sp>
        <p:nvSpPr>
          <p:cNvPr id="5" name="Freeform 5"/>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8150963" y="535382"/>
            <a:ext cx="9914273" cy="7124097"/>
          </a:xfrm>
          <a:custGeom>
            <a:avLst/>
            <a:gdLst/>
            <a:ahLst/>
            <a:cxnLst/>
            <a:rect l="l" t="t" r="r" b="b"/>
            <a:pathLst>
              <a:path w="9914273" h="7124097">
                <a:moveTo>
                  <a:pt x="0" y="0"/>
                </a:moveTo>
                <a:lnTo>
                  <a:pt x="9914273" y="0"/>
                </a:lnTo>
                <a:lnTo>
                  <a:pt x="9914273" y="7124097"/>
                </a:lnTo>
                <a:lnTo>
                  <a:pt x="0" y="7124097"/>
                </a:lnTo>
                <a:lnTo>
                  <a:pt x="0" y="0"/>
                </a:lnTo>
                <a:close/>
              </a:path>
            </a:pathLst>
          </a:custGeom>
          <a:blipFill>
            <a:blip r:embed="rId6"/>
            <a:stretch>
              <a:fillRect/>
            </a:stretch>
          </a:blipFill>
        </p:spPr>
      </p:sp>
      <p:sp>
        <p:nvSpPr>
          <p:cNvPr id="7" name="Freeform 7"/>
          <p:cNvSpPr/>
          <p:nvPr/>
        </p:nvSpPr>
        <p:spPr>
          <a:xfrm>
            <a:off x="429671" y="1028700"/>
            <a:ext cx="6909312" cy="4852045"/>
          </a:xfrm>
          <a:custGeom>
            <a:avLst/>
            <a:gdLst/>
            <a:ahLst/>
            <a:cxnLst/>
            <a:rect l="l" t="t" r="r" b="b"/>
            <a:pathLst>
              <a:path w="6909312" h="4852045">
                <a:moveTo>
                  <a:pt x="0" y="0"/>
                </a:moveTo>
                <a:lnTo>
                  <a:pt x="6909312" y="0"/>
                </a:lnTo>
                <a:lnTo>
                  <a:pt x="6909312" y="4852045"/>
                </a:lnTo>
                <a:lnTo>
                  <a:pt x="0" y="4852045"/>
                </a:lnTo>
                <a:lnTo>
                  <a:pt x="0" y="0"/>
                </a:lnTo>
                <a:close/>
              </a:path>
            </a:pathLst>
          </a:custGeom>
          <a:blipFill>
            <a:blip r:embed="rId7"/>
            <a:stretch>
              <a:fillRect/>
            </a:stretch>
          </a:blipFill>
        </p:spPr>
      </p:sp>
      <p:sp>
        <p:nvSpPr>
          <p:cNvPr id="8" name="Freeform 8"/>
          <p:cNvSpPr/>
          <p:nvPr/>
        </p:nvSpPr>
        <p:spPr>
          <a:xfrm>
            <a:off x="5003239" y="4615814"/>
            <a:ext cx="2872103" cy="5671186"/>
          </a:xfrm>
          <a:custGeom>
            <a:avLst/>
            <a:gdLst/>
            <a:ahLst/>
            <a:cxnLst/>
            <a:rect l="l" t="t" r="r" b="b"/>
            <a:pathLst>
              <a:path w="2872103" h="5671186">
                <a:moveTo>
                  <a:pt x="0" y="0"/>
                </a:moveTo>
                <a:lnTo>
                  <a:pt x="2872103" y="0"/>
                </a:lnTo>
                <a:lnTo>
                  <a:pt x="2872103" y="5671186"/>
                </a:lnTo>
                <a:lnTo>
                  <a:pt x="0" y="5671186"/>
                </a:lnTo>
                <a:lnTo>
                  <a:pt x="0" y="0"/>
                </a:lnTo>
                <a:close/>
              </a:path>
            </a:pathLst>
          </a:custGeom>
          <a:blipFill>
            <a:blip r:embed="rId8"/>
            <a:stretch>
              <a:fillRect/>
            </a:stretch>
          </a:blipFill>
        </p:spPr>
      </p:sp>
      <p:sp>
        <p:nvSpPr>
          <p:cNvPr id="9" name="TextBox 9"/>
          <p:cNvSpPr txBox="1"/>
          <p:nvPr/>
        </p:nvSpPr>
        <p:spPr>
          <a:xfrm>
            <a:off x="429671" y="432027"/>
            <a:ext cx="6745884" cy="845408"/>
          </a:xfrm>
          <a:prstGeom prst="rect">
            <a:avLst/>
          </a:prstGeom>
        </p:spPr>
        <p:txBody>
          <a:bodyPr lIns="0" tIns="0" rIns="0" bIns="0" rtlCol="0" anchor="t">
            <a:spAutoFit/>
          </a:bodyPr>
          <a:lstStyle/>
          <a:p>
            <a:pPr algn="l">
              <a:lnSpc>
                <a:spcPts val="6323"/>
              </a:lnSpc>
            </a:pPr>
            <a:r>
              <a:rPr lang="en-US" sz="6452" b="1" i="1" spc="-380">
                <a:solidFill>
                  <a:srgbClr val="02051A"/>
                </a:solidFill>
                <a:latin typeface="Montserrat Ultra-Bold Italics"/>
                <a:ea typeface="Montserrat Ultra-Bold Italics"/>
                <a:cs typeface="Montserrat Ultra-Bold Italics"/>
                <a:sym typeface="Montserrat Ultra-Bold Italics"/>
              </a:rPr>
              <a:t>ATENDIMENTO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6503545" y="-217187"/>
            <a:ext cx="5519525" cy="5491408"/>
          </a:xfrm>
          <a:custGeom>
            <a:avLst/>
            <a:gdLst/>
            <a:ahLst/>
            <a:cxnLst/>
            <a:rect l="l" t="t" r="r" b="b"/>
            <a:pathLst>
              <a:path w="5519525" h="5491408">
                <a:moveTo>
                  <a:pt x="0" y="0"/>
                </a:moveTo>
                <a:lnTo>
                  <a:pt x="5519525" y="0"/>
                </a:lnTo>
                <a:lnTo>
                  <a:pt x="5519525" y="5491408"/>
                </a:lnTo>
                <a:lnTo>
                  <a:pt x="0" y="5491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3160398">
            <a:off x="1009657" y="-307937"/>
            <a:ext cx="7059982" cy="9194379"/>
            <a:chOff x="0" y="0"/>
            <a:chExt cx="1859419" cy="2421565"/>
          </a:xfrm>
        </p:grpSpPr>
        <p:sp>
          <p:nvSpPr>
            <p:cNvPr id="4" name="Freeform 4"/>
            <p:cNvSpPr/>
            <p:nvPr/>
          </p:nvSpPr>
          <p:spPr>
            <a:xfrm>
              <a:off x="0" y="0"/>
              <a:ext cx="1859419" cy="2421565"/>
            </a:xfrm>
            <a:custGeom>
              <a:avLst/>
              <a:gdLst/>
              <a:ahLst/>
              <a:cxnLst/>
              <a:rect l="l" t="t" r="r" b="b"/>
              <a:pathLst>
                <a:path w="1859419" h="2421565">
                  <a:moveTo>
                    <a:pt x="63602" y="0"/>
                  </a:moveTo>
                  <a:lnTo>
                    <a:pt x="1795817" y="0"/>
                  </a:lnTo>
                  <a:cubicBezTo>
                    <a:pt x="1830943" y="0"/>
                    <a:pt x="1859419" y="28476"/>
                    <a:pt x="1859419" y="63602"/>
                  </a:cubicBezTo>
                  <a:lnTo>
                    <a:pt x="1859419" y="2357962"/>
                  </a:lnTo>
                  <a:cubicBezTo>
                    <a:pt x="1859419" y="2393089"/>
                    <a:pt x="1830943" y="2421565"/>
                    <a:pt x="1795817" y="2421565"/>
                  </a:cubicBezTo>
                  <a:lnTo>
                    <a:pt x="63602" y="2421565"/>
                  </a:lnTo>
                  <a:cubicBezTo>
                    <a:pt x="28476" y="2421565"/>
                    <a:pt x="0" y="2393089"/>
                    <a:pt x="0" y="2357962"/>
                  </a:cubicBezTo>
                  <a:lnTo>
                    <a:pt x="0" y="63602"/>
                  </a:lnTo>
                  <a:cubicBezTo>
                    <a:pt x="0" y="28476"/>
                    <a:pt x="28476" y="0"/>
                    <a:pt x="63602" y="0"/>
                  </a:cubicBezTo>
                  <a:close/>
                </a:path>
              </a:pathLst>
            </a:custGeom>
            <a:solidFill>
              <a:srgbClr val="FF700A"/>
            </a:solidFill>
          </p:spPr>
        </p:sp>
        <p:sp>
          <p:nvSpPr>
            <p:cNvPr id="5" name="TextBox 5"/>
            <p:cNvSpPr txBox="1"/>
            <p:nvPr/>
          </p:nvSpPr>
          <p:spPr>
            <a:xfrm>
              <a:off x="0" y="-38100"/>
              <a:ext cx="1859419" cy="2459665"/>
            </a:xfrm>
            <a:prstGeom prst="rect">
              <a:avLst/>
            </a:prstGeom>
          </p:spPr>
          <p:txBody>
            <a:bodyPr lIns="50800" tIns="50800" rIns="50800" bIns="50800" rtlCol="0" anchor="ctr"/>
            <a:lstStyle/>
            <a:p>
              <a:pPr algn="ctr">
                <a:lnSpc>
                  <a:spcPts val="2659"/>
                </a:lnSpc>
              </a:pPr>
              <a:r>
                <a:rPr lang="en-US" sz="1899">
                  <a:solidFill>
                    <a:srgbClr val="FFFEFE"/>
                  </a:solidFill>
                  <a:latin typeface="Open Sans Light"/>
                  <a:ea typeface="Open Sans Light"/>
                  <a:cs typeface="Open Sans Light"/>
                  <a:sym typeface="Open Sans Light"/>
                </a:rPr>
                <a:t>Data:</a:t>
              </a:r>
            </a:p>
            <a:p>
              <a:pPr algn="ctr">
                <a:lnSpc>
                  <a:spcPts val="2659"/>
                </a:lnSpc>
                <a:spcBef>
                  <a:spcPct val="0"/>
                </a:spcBef>
              </a:pPr>
              <a:endParaRPr lang="en-US" sz="1899">
                <a:solidFill>
                  <a:srgbClr val="FFFEFE"/>
                </a:solidFill>
                <a:latin typeface="Open Sans Light"/>
                <a:ea typeface="Open Sans Light"/>
                <a:cs typeface="Open Sans Light"/>
                <a:sym typeface="Open Sans Light"/>
              </a:endParaRPr>
            </a:p>
          </p:txBody>
        </p:sp>
      </p:grpSp>
      <p:sp>
        <p:nvSpPr>
          <p:cNvPr id="6" name="Freeform 6"/>
          <p:cNvSpPr/>
          <p:nvPr/>
        </p:nvSpPr>
        <p:spPr>
          <a:xfrm>
            <a:off x="9494443" y="9369483"/>
            <a:ext cx="1145441" cy="1028667"/>
          </a:xfrm>
          <a:custGeom>
            <a:avLst/>
            <a:gdLst/>
            <a:ahLst/>
            <a:cxnLst/>
            <a:rect l="l" t="t" r="r" b="b"/>
            <a:pathLst>
              <a:path w="1145441" h="1028667">
                <a:moveTo>
                  <a:pt x="0" y="0"/>
                </a:moveTo>
                <a:lnTo>
                  <a:pt x="1145441" y="0"/>
                </a:lnTo>
                <a:lnTo>
                  <a:pt x="1145441" y="1028667"/>
                </a:lnTo>
                <a:lnTo>
                  <a:pt x="0" y="1028667"/>
                </a:lnTo>
                <a:lnTo>
                  <a:pt x="0" y="0"/>
                </a:lnTo>
                <a:close/>
              </a:path>
            </a:pathLst>
          </a:custGeom>
          <a:blipFill>
            <a:blip r:embed="rId4"/>
            <a:stretch>
              <a:fillRect t="-10810" b="-541"/>
            </a:stretch>
          </a:blipFill>
        </p:spPr>
      </p:sp>
      <p:sp>
        <p:nvSpPr>
          <p:cNvPr id="7" name="Freeform 7"/>
          <p:cNvSpPr/>
          <p:nvPr/>
        </p:nvSpPr>
        <p:spPr>
          <a:xfrm>
            <a:off x="6820241" y="9484288"/>
            <a:ext cx="2397977" cy="781363"/>
          </a:xfrm>
          <a:custGeom>
            <a:avLst/>
            <a:gdLst/>
            <a:ahLst/>
            <a:cxnLst/>
            <a:rect l="l" t="t" r="r" b="b"/>
            <a:pathLst>
              <a:path w="2397977" h="781363">
                <a:moveTo>
                  <a:pt x="0" y="0"/>
                </a:moveTo>
                <a:lnTo>
                  <a:pt x="2397977" y="0"/>
                </a:lnTo>
                <a:lnTo>
                  <a:pt x="2397977" y="781363"/>
                </a:lnTo>
                <a:lnTo>
                  <a:pt x="0" y="781363"/>
                </a:lnTo>
                <a:lnTo>
                  <a:pt x="0" y="0"/>
                </a:lnTo>
                <a:close/>
              </a:path>
            </a:pathLst>
          </a:custGeom>
          <a:blipFill>
            <a:blip r:embed="rId5"/>
            <a:stretch>
              <a:fillRect/>
            </a:stretch>
          </a:blipFill>
        </p:spPr>
      </p:sp>
      <p:sp>
        <p:nvSpPr>
          <p:cNvPr id="8" name="Freeform 8"/>
          <p:cNvSpPr/>
          <p:nvPr/>
        </p:nvSpPr>
        <p:spPr>
          <a:xfrm>
            <a:off x="4171626" y="3563402"/>
            <a:ext cx="1162749" cy="1014763"/>
          </a:xfrm>
          <a:custGeom>
            <a:avLst/>
            <a:gdLst/>
            <a:ahLst/>
            <a:cxnLst/>
            <a:rect l="l" t="t" r="r" b="b"/>
            <a:pathLst>
              <a:path w="1162749" h="1014763">
                <a:moveTo>
                  <a:pt x="0" y="0"/>
                </a:moveTo>
                <a:lnTo>
                  <a:pt x="1162749" y="0"/>
                </a:lnTo>
                <a:lnTo>
                  <a:pt x="1162749" y="1014763"/>
                </a:lnTo>
                <a:lnTo>
                  <a:pt x="0" y="10147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4206243" y="9462939"/>
            <a:ext cx="2362899" cy="824061"/>
          </a:xfrm>
          <a:custGeom>
            <a:avLst/>
            <a:gdLst/>
            <a:ahLst/>
            <a:cxnLst/>
            <a:rect l="l" t="t" r="r" b="b"/>
            <a:pathLst>
              <a:path w="2362899" h="824061">
                <a:moveTo>
                  <a:pt x="0" y="0"/>
                </a:moveTo>
                <a:lnTo>
                  <a:pt x="2362899" y="0"/>
                </a:lnTo>
                <a:lnTo>
                  <a:pt x="2362899" y="824061"/>
                </a:lnTo>
                <a:lnTo>
                  <a:pt x="0" y="824061"/>
                </a:lnTo>
                <a:lnTo>
                  <a:pt x="0" y="0"/>
                </a:lnTo>
                <a:close/>
              </a:path>
            </a:pathLst>
          </a:custGeom>
          <a:blipFill>
            <a:blip r:embed="rId8"/>
            <a:stretch>
              <a:fillRect/>
            </a:stretch>
          </a:blipFill>
        </p:spPr>
      </p:sp>
      <p:sp>
        <p:nvSpPr>
          <p:cNvPr id="10" name="Freeform 10"/>
          <p:cNvSpPr/>
          <p:nvPr/>
        </p:nvSpPr>
        <p:spPr>
          <a:xfrm>
            <a:off x="10962333" y="9229226"/>
            <a:ext cx="1262380" cy="1262380"/>
          </a:xfrm>
          <a:custGeom>
            <a:avLst/>
            <a:gdLst/>
            <a:ahLst/>
            <a:cxnLst/>
            <a:rect l="l" t="t" r="r" b="b"/>
            <a:pathLst>
              <a:path w="1262380" h="1262380">
                <a:moveTo>
                  <a:pt x="0" y="0"/>
                </a:moveTo>
                <a:lnTo>
                  <a:pt x="1262380" y="0"/>
                </a:lnTo>
                <a:lnTo>
                  <a:pt x="1262380" y="1262380"/>
                </a:lnTo>
                <a:lnTo>
                  <a:pt x="0" y="1262380"/>
                </a:lnTo>
                <a:lnTo>
                  <a:pt x="0" y="0"/>
                </a:lnTo>
                <a:close/>
              </a:path>
            </a:pathLst>
          </a:custGeom>
          <a:blipFill>
            <a:blip r:embed="rId9">
              <a:alphaModFix amt="79000"/>
            </a:blip>
            <a:stretch>
              <a:fillRect/>
            </a:stretch>
          </a:blipFill>
        </p:spPr>
      </p:sp>
      <p:sp>
        <p:nvSpPr>
          <p:cNvPr id="11" name="Freeform 11"/>
          <p:cNvSpPr/>
          <p:nvPr/>
        </p:nvSpPr>
        <p:spPr>
          <a:xfrm>
            <a:off x="12547162" y="9068331"/>
            <a:ext cx="1423275" cy="1423275"/>
          </a:xfrm>
          <a:custGeom>
            <a:avLst/>
            <a:gdLst/>
            <a:ahLst/>
            <a:cxnLst/>
            <a:rect l="l" t="t" r="r" b="b"/>
            <a:pathLst>
              <a:path w="1423275" h="1423275">
                <a:moveTo>
                  <a:pt x="0" y="0"/>
                </a:moveTo>
                <a:lnTo>
                  <a:pt x="1423276" y="0"/>
                </a:lnTo>
                <a:lnTo>
                  <a:pt x="1423276" y="1423275"/>
                </a:lnTo>
                <a:lnTo>
                  <a:pt x="0" y="1423275"/>
                </a:lnTo>
                <a:lnTo>
                  <a:pt x="0" y="0"/>
                </a:lnTo>
                <a:close/>
              </a:path>
            </a:pathLst>
          </a:custGeom>
          <a:blipFill>
            <a:blip r:embed="rId10"/>
            <a:stretch>
              <a:fillRect/>
            </a:stretch>
          </a:blipFill>
        </p:spPr>
      </p:sp>
      <p:grpSp>
        <p:nvGrpSpPr>
          <p:cNvPr id="12" name="Group 12"/>
          <p:cNvGrpSpPr/>
          <p:nvPr/>
        </p:nvGrpSpPr>
        <p:grpSpPr>
          <a:xfrm>
            <a:off x="7219799" y="1413587"/>
            <a:ext cx="7861803" cy="7721268"/>
            <a:chOff x="0" y="0"/>
            <a:chExt cx="17697018" cy="17380674"/>
          </a:xfrm>
        </p:grpSpPr>
        <p:sp>
          <p:nvSpPr>
            <p:cNvPr id="13" name="Freeform 13"/>
            <p:cNvSpPr/>
            <p:nvPr/>
          </p:nvSpPr>
          <p:spPr>
            <a:xfrm>
              <a:off x="-186944" y="0"/>
              <a:ext cx="17884013" cy="17380711"/>
            </a:xfrm>
            <a:custGeom>
              <a:avLst/>
              <a:gdLst/>
              <a:ahLst/>
              <a:cxnLst/>
              <a:rect l="l" t="t" r="r" b="b"/>
              <a:pathLst>
                <a:path w="17884013" h="17380711">
                  <a:moveTo>
                    <a:pt x="14986634" y="0"/>
                  </a:moveTo>
                  <a:cubicBezTo>
                    <a:pt x="14675103" y="0"/>
                    <a:pt x="14361159" y="99695"/>
                    <a:pt x="14095983" y="305562"/>
                  </a:cubicBezTo>
                  <a:lnTo>
                    <a:pt x="749427" y="10666857"/>
                  </a:lnTo>
                  <a:cubicBezTo>
                    <a:pt x="115062" y="11159363"/>
                    <a:pt x="0" y="12072747"/>
                    <a:pt x="492506" y="12707112"/>
                  </a:cubicBezTo>
                  <a:lnTo>
                    <a:pt x="4120769" y="17380711"/>
                  </a:lnTo>
                  <a:lnTo>
                    <a:pt x="17884013" y="17380711"/>
                  </a:lnTo>
                  <a:lnTo>
                    <a:pt x="17884013" y="2813812"/>
                  </a:lnTo>
                  <a:lnTo>
                    <a:pt x="16136239" y="562483"/>
                  </a:lnTo>
                  <a:cubicBezTo>
                    <a:pt x="15849600" y="193294"/>
                    <a:pt x="15420467" y="0"/>
                    <a:pt x="14986634" y="0"/>
                  </a:cubicBezTo>
                  <a:close/>
                </a:path>
              </a:pathLst>
            </a:custGeom>
            <a:blipFill>
              <a:blip r:embed="rId11"/>
              <a:stretch>
                <a:fillRect l="-72085" r="-36691"/>
              </a:stretch>
            </a:blipFill>
          </p:spPr>
        </p:sp>
      </p:grpSp>
      <p:sp>
        <p:nvSpPr>
          <p:cNvPr id="14" name="Freeform 14"/>
          <p:cNvSpPr/>
          <p:nvPr/>
        </p:nvSpPr>
        <p:spPr>
          <a:xfrm>
            <a:off x="4140646" y="5274221"/>
            <a:ext cx="3079152" cy="1600302"/>
          </a:xfrm>
          <a:custGeom>
            <a:avLst/>
            <a:gdLst/>
            <a:ahLst/>
            <a:cxnLst/>
            <a:rect l="l" t="t" r="r" b="b"/>
            <a:pathLst>
              <a:path w="3079152" h="1600302">
                <a:moveTo>
                  <a:pt x="0" y="0"/>
                </a:moveTo>
                <a:lnTo>
                  <a:pt x="3079153" y="0"/>
                </a:lnTo>
                <a:lnTo>
                  <a:pt x="3079153" y="1600302"/>
                </a:lnTo>
                <a:lnTo>
                  <a:pt x="0" y="1600302"/>
                </a:lnTo>
                <a:lnTo>
                  <a:pt x="0" y="0"/>
                </a:lnTo>
                <a:close/>
              </a:path>
            </a:pathLst>
          </a:custGeom>
          <a:blipFill>
            <a:blip r:embed="rId12"/>
            <a:stretch>
              <a:fillRect/>
            </a:stretch>
          </a:blipFill>
        </p:spPr>
      </p:sp>
      <p:sp>
        <p:nvSpPr>
          <p:cNvPr id="15" name="TextBox 15"/>
          <p:cNvSpPr txBox="1"/>
          <p:nvPr/>
        </p:nvSpPr>
        <p:spPr>
          <a:xfrm>
            <a:off x="4140646" y="7040460"/>
            <a:ext cx="4429954" cy="180975"/>
          </a:xfrm>
          <a:prstGeom prst="rect">
            <a:avLst/>
          </a:prstGeom>
        </p:spPr>
        <p:txBody>
          <a:bodyPr lIns="0" tIns="0" rIns="0" bIns="0" rtlCol="0" anchor="t">
            <a:spAutoFit/>
          </a:bodyPr>
          <a:lstStyle/>
          <a:p>
            <a:pPr algn="just">
              <a:lnSpc>
                <a:spcPts val="1440"/>
              </a:lnSpc>
            </a:pPr>
            <a:r>
              <a:rPr lang="en-US" sz="1200" i="1" spc="48">
                <a:solidFill>
                  <a:srgbClr val="02051A"/>
                </a:solidFill>
                <a:latin typeface="Montserrat Italics"/>
                <a:ea typeface="Montserrat Italics"/>
                <a:cs typeface="Montserrat Italics"/>
                <a:sym typeface="Montserrat Italics"/>
              </a:rPr>
              <a:t>Link de acesso na descrição</a:t>
            </a:r>
          </a:p>
        </p:txBody>
      </p:sp>
      <p:sp>
        <p:nvSpPr>
          <p:cNvPr id="16" name="TextBox 16"/>
          <p:cNvSpPr txBox="1"/>
          <p:nvPr/>
        </p:nvSpPr>
        <p:spPr>
          <a:xfrm>
            <a:off x="4171626" y="1104750"/>
            <a:ext cx="4663839" cy="1526540"/>
          </a:xfrm>
          <a:prstGeom prst="rect">
            <a:avLst/>
          </a:prstGeom>
        </p:spPr>
        <p:txBody>
          <a:bodyPr lIns="0" tIns="0" rIns="0" bIns="0" rtlCol="0" anchor="t">
            <a:spAutoFit/>
          </a:bodyPr>
          <a:lstStyle/>
          <a:p>
            <a:pPr algn="l">
              <a:lnSpc>
                <a:spcPts val="6160"/>
              </a:lnSpc>
            </a:pPr>
            <a:r>
              <a:rPr lang="en-US" sz="4400" b="1">
                <a:solidFill>
                  <a:srgbClr val="02051A"/>
                </a:solidFill>
                <a:latin typeface="Montserrat Semi-Bold"/>
                <a:ea typeface="Montserrat Semi-Bold"/>
                <a:cs typeface="Montserrat Semi-Bold"/>
                <a:sym typeface="Montserrat Semi-Bold"/>
              </a:rPr>
              <a:t>Emissor Nacional NFSe</a:t>
            </a:r>
          </a:p>
        </p:txBody>
      </p:sp>
      <p:sp>
        <p:nvSpPr>
          <p:cNvPr id="17" name="TextBox 17"/>
          <p:cNvSpPr txBox="1"/>
          <p:nvPr/>
        </p:nvSpPr>
        <p:spPr>
          <a:xfrm>
            <a:off x="4140646" y="2749069"/>
            <a:ext cx="5457781" cy="563879"/>
          </a:xfrm>
          <a:prstGeom prst="rect">
            <a:avLst/>
          </a:prstGeom>
        </p:spPr>
        <p:txBody>
          <a:bodyPr lIns="0" tIns="0" rIns="0" bIns="0" rtlCol="0" anchor="t">
            <a:spAutoFit/>
          </a:bodyPr>
          <a:lstStyle/>
          <a:p>
            <a:pPr algn="l">
              <a:lnSpc>
                <a:spcPts val="4620"/>
              </a:lnSpc>
            </a:pPr>
            <a:r>
              <a:rPr lang="en-US" sz="3300" b="1" i="1">
                <a:solidFill>
                  <a:srgbClr val="02051A"/>
                </a:solidFill>
                <a:latin typeface="Montserrat Ultra-Bold Italics"/>
                <a:ea typeface="Montserrat Ultra-Bold Italics"/>
                <a:cs typeface="Montserrat Ultra-Bold Italics"/>
                <a:sym typeface="Montserrat Ultra-Bold Italics"/>
              </a:rPr>
              <a:t>Obrigatoriedade MEI</a:t>
            </a:r>
          </a:p>
        </p:txBody>
      </p:sp>
      <p:sp>
        <p:nvSpPr>
          <p:cNvPr id="18" name="TextBox 18"/>
          <p:cNvSpPr txBox="1"/>
          <p:nvPr/>
        </p:nvSpPr>
        <p:spPr>
          <a:xfrm>
            <a:off x="4271840" y="377825"/>
            <a:ext cx="2231706" cy="1225550"/>
          </a:xfrm>
          <a:prstGeom prst="rect">
            <a:avLst/>
          </a:prstGeom>
        </p:spPr>
        <p:txBody>
          <a:bodyPr lIns="0" tIns="0" rIns="0" bIns="0" rtlCol="0" anchor="t">
            <a:spAutoFit/>
          </a:bodyPr>
          <a:lstStyle/>
          <a:p>
            <a:pPr algn="l">
              <a:lnSpc>
                <a:spcPts val="4900"/>
              </a:lnSpc>
            </a:pPr>
            <a:r>
              <a:rPr lang="en-US" sz="3500">
                <a:solidFill>
                  <a:srgbClr val="02051A"/>
                </a:solidFill>
                <a:latin typeface="Montserrat"/>
                <a:ea typeface="Montserrat"/>
                <a:cs typeface="Montserrat"/>
                <a:sym typeface="Montserrat"/>
                <a:hlinkClick r:id="rId13" tooltip="https://webinar.aids.gov.br/"/>
              </a:rPr>
              <a:t>Webinar</a:t>
            </a:r>
          </a:p>
          <a:p>
            <a:pPr algn="l">
              <a:lnSpc>
                <a:spcPts val="4900"/>
              </a:lnSpc>
            </a:pPr>
            <a:endParaRPr lang="en-US" sz="3500">
              <a:solidFill>
                <a:srgbClr val="02051A"/>
              </a:solidFill>
              <a:latin typeface="Montserrat"/>
              <a:ea typeface="Montserrat"/>
              <a:cs typeface="Montserrat"/>
              <a:sym typeface="Montserrat"/>
              <a:hlinkClick r:id="rId13" tooltip="https://webinar.aids.gov.br/"/>
            </a:endParaRPr>
          </a:p>
        </p:txBody>
      </p:sp>
      <p:sp>
        <p:nvSpPr>
          <p:cNvPr id="19" name="TextBox 19"/>
          <p:cNvSpPr txBox="1"/>
          <p:nvPr/>
        </p:nvSpPr>
        <p:spPr>
          <a:xfrm>
            <a:off x="5553244" y="3705290"/>
            <a:ext cx="3333110" cy="1103191"/>
          </a:xfrm>
          <a:prstGeom prst="rect">
            <a:avLst/>
          </a:prstGeom>
        </p:spPr>
        <p:txBody>
          <a:bodyPr lIns="0" tIns="0" rIns="0" bIns="0" rtlCol="0" anchor="t">
            <a:spAutoFit/>
          </a:bodyPr>
          <a:lstStyle/>
          <a:p>
            <a:pPr algn="l">
              <a:lnSpc>
                <a:spcPts val="4402"/>
              </a:lnSpc>
            </a:pPr>
            <a:r>
              <a:rPr lang="en-US" sz="3144" b="1">
                <a:solidFill>
                  <a:srgbClr val="02051A"/>
                </a:solidFill>
                <a:latin typeface="Montserrat Semi-Bold"/>
                <a:ea typeface="Montserrat Semi-Bold"/>
                <a:cs typeface="Montserrat Semi-Bold"/>
                <a:sym typeface="Montserrat Semi-Bold"/>
              </a:rPr>
              <a:t>Sexta- Feira</a:t>
            </a:r>
          </a:p>
          <a:p>
            <a:pPr algn="l">
              <a:lnSpc>
                <a:spcPts val="4402"/>
              </a:lnSpc>
            </a:pPr>
            <a:r>
              <a:rPr lang="en-US" sz="3144" b="1">
                <a:solidFill>
                  <a:srgbClr val="02051A"/>
                </a:solidFill>
                <a:latin typeface="Montserrat Semi-Bold"/>
                <a:ea typeface="Montserrat Semi-Bold"/>
                <a:cs typeface="Montserrat Semi-Bold"/>
                <a:sym typeface="Montserrat Semi-Bold"/>
              </a:rPr>
              <a:t>31/03 | 14h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FF700A">
              <a:alpha val="4706"/>
            </a:srgbClr>
          </a:solidFill>
        </p:spPr>
      </p:sp>
      <p:sp>
        <p:nvSpPr>
          <p:cNvPr id="3" name="AutoShape 3"/>
          <p:cNvSpPr/>
          <p:nvPr/>
        </p:nvSpPr>
        <p:spPr>
          <a:xfrm rot="-8231889">
            <a:off x="-10109114" y="6176620"/>
            <a:ext cx="16230600" cy="10441156"/>
          </a:xfrm>
          <a:prstGeom prst="rect">
            <a:avLst/>
          </a:prstGeom>
          <a:solidFill>
            <a:srgbClr val="575B68"/>
          </a:solidFill>
        </p:spPr>
      </p:sp>
      <p:sp>
        <p:nvSpPr>
          <p:cNvPr id="4" name="AutoShape 4"/>
          <p:cNvSpPr/>
          <p:nvPr/>
        </p:nvSpPr>
        <p:spPr>
          <a:xfrm rot="-8231889">
            <a:off x="-10507643" y="6538090"/>
            <a:ext cx="16230600" cy="10441156"/>
          </a:xfrm>
          <a:prstGeom prst="rect">
            <a:avLst/>
          </a:prstGeom>
          <a:solidFill>
            <a:srgbClr val="02051A"/>
          </a:solidFill>
        </p:spPr>
      </p:sp>
      <p:sp>
        <p:nvSpPr>
          <p:cNvPr id="5" name="Freeform 5"/>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7452893" y="7316416"/>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730039" y="1733723"/>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a:off x="1827653" y="2945296"/>
            <a:ext cx="1386321" cy="0"/>
          </a:xfrm>
          <a:prstGeom prst="line">
            <a:avLst/>
          </a:prstGeom>
          <a:ln w="76200" cap="flat">
            <a:solidFill>
              <a:srgbClr val="02051A"/>
            </a:solidFill>
            <a:prstDash val="solid"/>
            <a:headEnd type="none" w="sm" len="sm"/>
            <a:tailEnd type="none" w="sm" len="sm"/>
          </a:ln>
        </p:spPr>
      </p:sp>
      <p:sp>
        <p:nvSpPr>
          <p:cNvPr id="9" name="Freeform 9"/>
          <p:cNvSpPr/>
          <p:nvPr/>
        </p:nvSpPr>
        <p:spPr>
          <a:xfrm>
            <a:off x="10499247" y="732895"/>
            <a:ext cx="5778133" cy="5755204"/>
          </a:xfrm>
          <a:custGeom>
            <a:avLst/>
            <a:gdLst/>
            <a:ahLst/>
            <a:cxnLst/>
            <a:rect l="l" t="t" r="r" b="b"/>
            <a:pathLst>
              <a:path w="5778133" h="5755204">
                <a:moveTo>
                  <a:pt x="0" y="0"/>
                </a:moveTo>
                <a:lnTo>
                  <a:pt x="5778134" y="0"/>
                </a:lnTo>
                <a:lnTo>
                  <a:pt x="5778134" y="5755205"/>
                </a:lnTo>
                <a:lnTo>
                  <a:pt x="0" y="5755205"/>
                </a:lnTo>
                <a:lnTo>
                  <a:pt x="0" y="0"/>
                </a:lnTo>
                <a:close/>
              </a:path>
            </a:pathLst>
          </a:custGeom>
          <a:blipFill>
            <a:blip r:embed="rId6"/>
            <a:stretch>
              <a:fillRect/>
            </a:stretch>
          </a:blipFill>
        </p:spPr>
      </p:sp>
      <p:sp>
        <p:nvSpPr>
          <p:cNvPr id="10" name="Freeform 10"/>
          <p:cNvSpPr/>
          <p:nvPr/>
        </p:nvSpPr>
        <p:spPr>
          <a:xfrm>
            <a:off x="1360707" y="5406963"/>
            <a:ext cx="8952714" cy="4239423"/>
          </a:xfrm>
          <a:custGeom>
            <a:avLst/>
            <a:gdLst/>
            <a:ahLst/>
            <a:cxnLst/>
            <a:rect l="l" t="t" r="r" b="b"/>
            <a:pathLst>
              <a:path w="8952714" h="4239423">
                <a:moveTo>
                  <a:pt x="0" y="0"/>
                </a:moveTo>
                <a:lnTo>
                  <a:pt x="8952714" y="0"/>
                </a:lnTo>
                <a:lnTo>
                  <a:pt x="8952714" y="4239424"/>
                </a:lnTo>
                <a:lnTo>
                  <a:pt x="0" y="4239424"/>
                </a:lnTo>
                <a:lnTo>
                  <a:pt x="0" y="0"/>
                </a:lnTo>
                <a:close/>
              </a:path>
            </a:pathLst>
          </a:custGeom>
          <a:blipFill>
            <a:blip r:embed="rId7"/>
            <a:stretch>
              <a:fillRect/>
            </a:stretch>
          </a:blipFill>
        </p:spPr>
      </p:sp>
      <p:sp>
        <p:nvSpPr>
          <p:cNvPr id="11" name="TextBox 11"/>
          <p:cNvSpPr txBox="1"/>
          <p:nvPr/>
        </p:nvSpPr>
        <p:spPr>
          <a:xfrm>
            <a:off x="1827653" y="2138482"/>
            <a:ext cx="8194242" cy="520950"/>
          </a:xfrm>
          <a:prstGeom prst="rect">
            <a:avLst/>
          </a:prstGeom>
        </p:spPr>
        <p:txBody>
          <a:bodyPr lIns="0" tIns="0" rIns="0" bIns="0" rtlCol="0" anchor="t">
            <a:spAutoFit/>
          </a:bodyPr>
          <a:lstStyle/>
          <a:p>
            <a:pPr algn="l">
              <a:lnSpc>
                <a:spcPts val="3906"/>
              </a:lnSpc>
            </a:pPr>
            <a:r>
              <a:rPr lang="en-US" sz="3986" b="1" i="1" spc="-235">
                <a:solidFill>
                  <a:srgbClr val="02051A"/>
                </a:solidFill>
                <a:latin typeface="Montserrat Ultra-Bold Italics"/>
                <a:ea typeface="Montserrat Ultra-Bold Italics"/>
                <a:cs typeface="Montserrat Ultra-Bold Italics"/>
                <a:sym typeface="Montserrat Ultra-Bold Italics"/>
              </a:rPr>
              <a:t>QUAL O PAPEL DO MUNICÍPIO?</a:t>
            </a:r>
          </a:p>
        </p:txBody>
      </p:sp>
      <p:sp>
        <p:nvSpPr>
          <p:cNvPr id="12" name="TextBox 12"/>
          <p:cNvSpPr txBox="1"/>
          <p:nvPr/>
        </p:nvSpPr>
        <p:spPr>
          <a:xfrm>
            <a:off x="1827653" y="3288196"/>
            <a:ext cx="5153535" cy="1306346"/>
          </a:xfrm>
          <a:prstGeom prst="rect">
            <a:avLst/>
          </a:prstGeom>
        </p:spPr>
        <p:txBody>
          <a:bodyPr lIns="0" tIns="0" rIns="0" bIns="0" rtlCol="0" anchor="t">
            <a:spAutoFit/>
          </a:bodyPr>
          <a:lstStyle/>
          <a:p>
            <a:pPr algn="l">
              <a:lnSpc>
                <a:spcPts val="3495"/>
              </a:lnSpc>
              <a:spcBef>
                <a:spcPct val="0"/>
              </a:spcBef>
            </a:pPr>
            <a:r>
              <a:rPr lang="en-US" sz="2688" spc="53">
                <a:solidFill>
                  <a:srgbClr val="02051A"/>
                </a:solidFill>
                <a:latin typeface="Montserrat"/>
                <a:ea typeface="Montserrat"/>
                <a:cs typeface="Montserrat"/>
                <a:sym typeface="Montserrat"/>
              </a:rPr>
              <a:t>Explicar para o contribuinte as mudanças e mostrar os caminhos para a emissão.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7631327" y="597505"/>
            <a:ext cx="9077445" cy="9077445"/>
          </a:xfrm>
          <a:custGeom>
            <a:avLst/>
            <a:gdLst/>
            <a:ahLst/>
            <a:cxnLst/>
            <a:rect l="l" t="t" r="r" b="b"/>
            <a:pathLst>
              <a:path w="9077445" h="9077445">
                <a:moveTo>
                  <a:pt x="0" y="0"/>
                </a:moveTo>
                <a:lnTo>
                  <a:pt x="9077444" y="0"/>
                </a:lnTo>
                <a:lnTo>
                  <a:pt x="9077444" y="9077445"/>
                </a:lnTo>
                <a:lnTo>
                  <a:pt x="0" y="90774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375868" y="710437"/>
            <a:ext cx="9895660" cy="8419876"/>
          </a:xfrm>
          <a:custGeom>
            <a:avLst/>
            <a:gdLst/>
            <a:ahLst/>
            <a:cxnLst/>
            <a:rect l="l" t="t" r="r" b="b"/>
            <a:pathLst>
              <a:path w="9895660" h="8419876">
                <a:moveTo>
                  <a:pt x="0" y="0"/>
                </a:moveTo>
                <a:lnTo>
                  <a:pt x="9895660" y="0"/>
                </a:lnTo>
                <a:lnTo>
                  <a:pt x="9895660" y="8419875"/>
                </a:lnTo>
                <a:lnTo>
                  <a:pt x="0" y="8419875"/>
                </a:lnTo>
                <a:lnTo>
                  <a:pt x="0" y="0"/>
                </a:lnTo>
                <a:close/>
              </a:path>
            </a:pathLst>
          </a:custGeom>
          <a:blipFill>
            <a:blip r:embed="rId4"/>
            <a:stretch>
              <a:fillRect/>
            </a:stretch>
          </a:blipFill>
        </p:spPr>
      </p:sp>
      <p:sp>
        <p:nvSpPr>
          <p:cNvPr id="4" name="TextBox 4"/>
          <p:cNvSpPr txBox="1"/>
          <p:nvPr/>
        </p:nvSpPr>
        <p:spPr>
          <a:xfrm>
            <a:off x="829552" y="9224597"/>
            <a:ext cx="6902620" cy="384432"/>
          </a:xfrm>
          <a:prstGeom prst="rect">
            <a:avLst/>
          </a:prstGeom>
        </p:spPr>
        <p:txBody>
          <a:bodyPr lIns="0" tIns="0" rIns="0" bIns="0" rtlCol="0" anchor="t">
            <a:spAutoFit/>
          </a:bodyPr>
          <a:lstStyle/>
          <a:p>
            <a:pPr marL="0" lvl="0" indent="0" algn="ctr">
              <a:lnSpc>
                <a:spcPts val="3057"/>
              </a:lnSpc>
              <a:spcBef>
                <a:spcPct val="0"/>
              </a:spcBef>
            </a:pPr>
            <a:r>
              <a:rPr lang="en-US" sz="2215">
                <a:solidFill>
                  <a:srgbClr val="02051A"/>
                </a:solidFill>
                <a:latin typeface="DM Sans"/>
                <a:ea typeface="DM Sans"/>
                <a:cs typeface="DM Sans"/>
                <a:sym typeface="DM Sans"/>
              </a:rPr>
              <a:t>https://michaelis.uol.com.br/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156287" y="9559636"/>
            <a:ext cx="4020095" cy="402009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2051A"/>
            </a:solidFill>
          </p:spPr>
        </p:sp>
      </p:grpSp>
      <p:grpSp>
        <p:nvGrpSpPr>
          <p:cNvPr id="4" name="Group 4"/>
          <p:cNvGrpSpPr/>
          <p:nvPr/>
        </p:nvGrpSpPr>
        <p:grpSpPr>
          <a:xfrm>
            <a:off x="9144000" y="-2554813"/>
            <a:ext cx="5109625" cy="5109625"/>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75B68"/>
            </a:solidFill>
          </p:spPr>
        </p:sp>
      </p:grpSp>
      <p:sp>
        <p:nvSpPr>
          <p:cNvPr id="6" name="Freeform 6"/>
          <p:cNvSpPr/>
          <p:nvPr/>
        </p:nvSpPr>
        <p:spPr>
          <a:xfrm>
            <a:off x="10645536" y="708364"/>
            <a:ext cx="1290786" cy="1200431"/>
          </a:xfrm>
          <a:custGeom>
            <a:avLst/>
            <a:gdLst/>
            <a:ahLst/>
            <a:cxnLst/>
            <a:rect l="l" t="t" r="r" b="b"/>
            <a:pathLst>
              <a:path w="1290786" h="1200431">
                <a:moveTo>
                  <a:pt x="0" y="0"/>
                </a:moveTo>
                <a:lnTo>
                  <a:pt x="1290786" y="0"/>
                </a:lnTo>
                <a:lnTo>
                  <a:pt x="1290786" y="1200431"/>
                </a:lnTo>
                <a:lnTo>
                  <a:pt x="0" y="12004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8828857" y="8856604"/>
            <a:ext cx="4924143" cy="492414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75B68"/>
            </a:solidFill>
          </p:spPr>
        </p:sp>
      </p:grpSp>
      <p:sp>
        <p:nvSpPr>
          <p:cNvPr id="9" name="Freeform 9"/>
          <p:cNvSpPr/>
          <p:nvPr/>
        </p:nvSpPr>
        <p:spPr>
          <a:xfrm>
            <a:off x="5679430" y="5274431"/>
            <a:ext cx="999535" cy="999535"/>
          </a:xfrm>
          <a:custGeom>
            <a:avLst/>
            <a:gdLst/>
            <a:ahLst/>
            <a:cxnLst/>
            <a:rect l="l" t="t" r="r" b="b"/>
            <a:pathLst>
              <a:path w="999535" h="999535">
                <a:moveTo>
                  <a:pt x="0" y="0"/>
                </a:moveTo>
                <a:lnTo>
                  <a:pt x="999534" y="0"/>
                </a:lnTo>
                <a:lnTo>
                  <a:pt x="999534" y="999535"/>
                </a:lnTo>
                <a:lnTo>
                  <a:pt x="0" y="9995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7891682" y="5258072"/>
            <a:ext cx="55328" cy="1015894"/>
            <a:chOff x="0" y="0"/>
            <a:chExt cx="181020" cy="3323751"/>
          </a:xfrm>
        </p:grpSpPr>
        <p:sp>
          <p:nvSpPr>
            <p:cNvPr id="11" name="Freeform 11"/>
            <p:cNvSpPr/>
            <p:nvPr/>
          </p:nvSpPr>
          <p:spPr>
            <a:xfrm>
              <a:off x="0" y="0"/>
              <a:ext cx="181020" cy="3323751"/>
            </a:xfrm>
            <a:custGeom>
              <a:avLst/>
              <a:gdLst/>
              <a:ahLst/>
              <a:cxnLst/>
              <a:rect l="l" t="t" r="r" b="b"/>
              <a:pathLst>
                <a:path w="181020" h="3323751">
                  <a:moveTo>
                    <a:pt x="0" y="0"/>
                  </a:moveTo>
                  <a:lnTo>
                    <a:pt x="181020" y="0"/>
                  </a:lnTo>
                  <a:lnTo>
                    <a:pt x="181020" y="3323751"/>
                  </a:lnTo>
                  <a:lnTo>
                    <a:pt x="0" y="3323751"/>
                  </a:lnTo>
                  <a:close/>
                </a:path>
              </a:pathLst>
            </a:custGeom>
            <a:solidFill>
              <a:srgbClr val="02051A"/>
            </a:solidFill>
          </p:spPr>
        </p:sp>
      </p:grpSp>
      <p:grpSp>
        <p:nvGrpSpPr>
          <p:cNvPr id="12" name="Group 12"/>
          <p:cNvGrpSpPr/>
          <p:nvPr/>
        </p:nvGrpSpPr>
        <p:grpSpPr>
          <a:xfrm>
            <a:off x="5956609" y="1476194"/>
            <a:ext cx="555873" cy="555873"/>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75B68"/>
            </a:solidFill>
          </p:spPr>
        </p:sp>
      </p:grpSp>
      <p:sp>
        <p:nvSpPr>
          <p:cNvPr id="14" name="Freeform 14"/>
          <p:cNvSpPr/>
          <p:nvPr/>
        </p:nvSpPr>
        <p:spPr>
          <a:xfrm>
            <a:off x="5956609" y="224318"/>
            <a:ext cx="1749018" cy="968091"/>
          </a:xfrm>
          <a:custGeom>
            <a:avLst/>
            <a:gdLst/>
            <a:ahLst/>
            <a:cxnLst/>
            <a:rect l="l" t="t" r="r" b="b"/>
            <a:pathLst>
              <a:path w="1749018" h="968091">
                <a:moveTo>
                  <a:pt x="0" y="0"/>
                </a:moveTo>
                <a:lnTo>
                  <a:pt x="1749018" y="0"/>
                </a:lnTo>
                <a:lnTo>
                  <a:pt x="1749018" y="968092"/>
                </a:lnTo>
                <a:lnTo>
                  <a:pt x="0" y="968092"/>
                </a:lnTo>
                <a:lnTo>
                  <a:pt x="0" y="0"/>
                </a:lnTo>
                <a:close/>
              </a:path>
            </a:pathLst>
          </a:custGeom>
          <a:blipFill>
            <a:blip r:embed="rId6"/>
            <a:stretch>
              <a:fillRect/>
            </a:stretch>
          </a:blipFill>
        </p:spPr>
      </p:sp>
      <p:sp>
        <p:nvSpPr>
          <p:cNvPr id="15" name="TextBox 15"/>
          <p:cNvSpPr txBox="1"/>
          <p:nvPr/>
        </p:nvSpPr>
        <p:spPr>
          <a:xfrm>
            <a:off x="6678964" y="5316634"/>
            <a:ext cx="1073314" cy="886554"/>
          </a:xfrm>
          <a:prstGeom prst="rect">
            <a:avLst/>
          </a:prstGeom>
        </p:spPr>
        <p:txBody>
          <a:bodyPr lIns="0" tIns="0" rIns="0" bIns="0" rtlCol="0" anchor="t">
            <a:spAutoFit/>
          </a:bodyPr>
          <a:lstStyle/>
          <a:p>
            <a:pPr marL="0" lvl="0" indent="0" algn="l">
              <a:lnSpc>
                <a:spcPts val="2370"/>
              </a:lnSpc>
              <a:spcBef>
                <a:spcPct val="0"/>
              </a:spcBef>
            </a:pPr>
            <a:r>
              <a:rPr lang="en-US" sz="1693" b="1" u="none">
                <a:solidFill>
                  <a:srgbClr val="02051A"/>
                </a:solidFill>
                <a:latin typeface="Palanquin Dark Bold"/>
                <a:ea typeface="Palanquin Dark Bold"/>
                <a:cs typeface="Palanquin Dark Bold"/>
                <a:sym typeface="Palanquin Dark Bold"/>
              </a:rPr>
              <a:t>E-MAIL</a:t>
            </a:r>
          </a:p>
          <a:p>
            <a:pPr marL="0" lvl="0" indent="0" algn="l">
              <a:lnSpc>
                <a:spcPts val="2370"/>
              </a:lnSpc>
              <a:spcBef>
                <a:spcPct val="0"/>
              </a:spcBef>
            </a:pPr>
            <a:r>
              <a:rPr lang="en-US" sz="1693" b="1" u="none">
                <a:solidFill>
                  <a:srgbClr val="02051A"/>
                </a:solidFill>
                <a:latin typeface="Palanquin Bold"/>
                <a:ea typeface="Palanquin Bold"/>
                <a:cs typeface="Palanquin Bold"/>
                <a:sym typeface="Palanquin Bold"/>
              </a:rPr>
              <a:t>7:00</a:t>
            </a:r>
            <a:r>
              <a:rPr lang="en-US" sz="1693" b="1" u="none">
                <a:solidFill>
                  <a:srgbClr val="02051A"/>
                </a:solidFill>
                <a:latin typeface="Palanquin Medium"/>
                <a:ea typeface="Palanquin Medium"/>
                <a:cs typeface="Palanquin Medium"/>
                <a:sym typeface="Palanquin Medium"/>
              </a:rPr>
              <a:t> - 19:00</a:t>
            </a:r>
          </a:p>
          <a:p>
            <a:pPr marL="0" lvl="0" indent="0" algn="l">
              <a:lnSpc>
                <a:spcPts val="2370"/>
              </a:lnSpc>
              <a:spcBef>
                <a:spcPct val="0"/>
              </a:spcBef>
            </a:pPr>
            <a:endParaRPr lang="en-US" sz="1693" b="1" u="none">
              <a:solidFill>
                <a:srgbClr val="02051A"/>
              </a:solidFill>
              <a:latin typeface="Palanquin Medium"/>
              <a:ea typeface="Palanquin Medium"/>
              <a:cs typeface="Palanquin Medium"/>
              <a:sym typeface="Palanquin Medium"/>
            </a:endParaRPr>
          </a:p>
        </p:txBody>
      </p:sp>
      <p:sp>
        <p:nvSpPr>
          <p:cNvPr id="16" name="TextBox 16"/>
          <p:cNvSpPr txBox="1"/>
          <p:nvPr/>
        </p:nvSpPr>
        <p:spPr>
          <a:xfrm>
            <a:off x="8166335" y="4925980"/>
            <a:ext cx="4367930" cy="2035175"/>
          </a:xfrm>
          <a:prstGeom prst="rect">
            <a:avLst/>
          </a:prstGeom>
        </p:spPr>
        <p:txBody>
          <a:bodyPr lIns="0" tIns="0" rIns="0" bIns="0" rtlCol="0" anchor="t">
            <a:spAutoFit/>
          </a:bodyPr>
          <a:lstStyle/>
          <a:p>
            <a:pPr algn="just">
              <a:lnSpc>
                <a:spcPts val="2020"/>
              </a:lnSpc>
            </a:pPr>
            <a:r>
              <a:rPr lang="en-US" sz="1443" b="1">
                <a:solidFill>
                  <a:srgbClr val="02051A"/>
                </a:solidFill>
                <a:latin typeface="Palanquin Semi-Bold"/>
                <a:ea typeface="Palanquin Semi-Bold"/>
                <a:cs typeface="Palanquin Semi-Bold"/>
                <a:sym typeface="Palanquin Semi-Bold"/>
              </a:rPr>
              <a:t>A equipe da Receita responde as dúvidas por e-mail nos dias úteis das 07:00 ás 19:00. </a:t>
            </a:r>
          </a:p>
          <a:p>
            <a:pPr algn="just">
              <a:lnSpc>
                <a:spcPts val="2020"/>
              </a:lnSpc>
            </a:pPr>
            <a:r>
              <a:rPr lang="en-US" sz="1443" b="1">
                <a:solidFill>
                  <a:srgbClr val="02051A"/>
                </a:solidFill>
                <a:latin typeface="Palanquin Semi-Bold"/>
                <a:ea typeface="Palanquin Semi-Bold"/>
                <a:cs typeface="Palanquin Semi-Bold"/>
                <a:sym typeface="Palanquin Semi-Bold"/>
              </a:rPr>
              <a:t>A resposta por e-mail só não se iniciará no mesmo dia caso a mensagem seja enviada fora do horário de expediente, ou na hipótese de excesso de demanda, quando a resposta será encaminhada no dia útil seguinte.</a:t>
            </a:r>
          </a:p>
          <a:p>
            <a:pPr marL="0" lvl="0" indent="0" algn="l">
              <a:lnSpc>
                <a:spcPts val="2020"/>
              </a:lnSpc>
              <a:spcBef>
                <a:spcPct val="0"/>
              </a:spcBef>
            </a:pPr>
            <a:endParaRPr lang="en-US" sz="1443" b="1">
              <a:solidFill>
                <a:srgbClr val="02051A"/>
              </a:solidFill>
              <a:latin typeface="Palanquin Semi-Bold"/>
              <a:ea typeface="Palanquin Semi-Bold"/>
              <a:cs typeface="Palanquin Semi-Bold"/>
              <a:sym typeface="Palanquin Semi-Bold"/>
            </a:endParaRPr>
          </a:p>
        </p:txBody>
      </p:sp>
      <p:sp>
        <p:nvSpPr>
          <p:cNvPr id="17" name="TextBox 17"/>
          <p:cNvSpPr txBox="1"/>
          <p:nvPr/>
        </p:nvSpPr>
        <p:spPr>
          <a:xfrm>
            <a:off x="6234545" y="2159006"/>
            <a:ext cx="2584554" cy="918064"/>
          </a:xfrm>
          <a:prstGeom prst="rect">
            <a:avLst/>
          </a:prstGeom>
        </p:spPr>
        <p:txBody>
          <a:bodyPr lIns="0" tIns="0" rIns="0" bIns="0" rtlCol="0" anchor="t">
            <a:spAutoFit/>
          </a:bodyPr>
          <a:lstStyle/>
          <a:p>
            <a:pPr algn="ctr">
              <a:lnSpc>
                <a:spcPts val="3710"/>
              </a:lnSpc>
            </a:pPr>
            <a:r>
              <a:rPr lang="en-US" sz="2650" b="1" u="sng">
                <a:solidFill>
                  <a:srgbClr val="02051A"/>
                </a:solidFill>
                <a:latin typeface="Now Bold"/>
                <a:ea typeface="Now Bold"/>
                <a:cs typeface="Now Bold"/>
                <a:sym typeface="Now Bold"/>
              </a:rPr>
              <a:t>VOCÊ SABIA?</a:t>
            </a:r>
          </a:p>
          <a:p>
            <a:pPr algn="ctr">
              <a:lnSpc>
                <a:spcPts val="3710"/>
              </a:lnSpc>
              <a:spcBef>
                <a:spcPct val="0"/>
              </a:spcBef>
            </a:pPr>
            <a:endParaRPr lang="en-US" sz="2650" b="1" u="sng">
              <a:solidFill>
                <a:srgbClr val="02051A"/>
              </a:solidFill>
              <a:latin typeface="Now Bold"/>
              <a:ea typeface="Now Bold"/>
              <a:cs typeface="Now Bold"/>
              <a:sym typeface="Now Bold"/>
            </a:endParaRPr>
          </a:p>
        </p:txBody>
      </p:sp>
      <p:sp>
        <p:nvSpPr>
          <p:cNvPr id="18" name="TextBox 18"/>
          <p:cNvSpPr txBox="1"/>
          <p:nvPr/>
        </p:nvSpPr>
        <p:spPr>
          <a:xfrm>
            <a:off x="5679430" y="2921555"/>
            <a:ext cx="6929141" cy="1531179"/>
          </a:xfrm>
          <a:prstGeom prst="rect">
            <a:avLst/>
          </a:prstGeom>
        </p:spPr>
        <p:txBody>
          <a:bodyPr lIns="0" tIns="0" rIns="0" bIns="0" rtlCol="0" anchor="t">
            <a:spAutoFit/>
          </a:bodyPr>
          <a:lstStyle/>
          <a:p>
            <a:pPr algn="just">
              <a:lnSpc>
                <a:spcPts val="1627"/>
              </a:lnSpc>
            </a:pPr>
            <a:r>
              <a:rPr lang="en-US" sz="1731" b="1" spc="-46">
                <a:solidFill>
                  <a:srgbClr val="02051A"/>
                </a:solidFill>
                <a:latin typeface="Palanquin Semi-Bold"/>
                <a:ea typeface="Palanquin Semi-Bold"/>
                <a:cs typeface="Palanquin Semi-Bold"/>
                <a:sym typeface="Palanquin Semi-Bold"/>
              </a:rPr>
              <a:t>Além do Centro de Atendimento ao Cidadão - CAC - que atende as dúvidas gerais dos contribuintes, a Secretaria da Receita de São José conta com um plantão fiscal destinado a dirimir as dúvidas tributárias e de ações fiscais!</a:t>
            </a:r>
          </a:p>
          <a:p>
            <a:pPr algn="just">
              <a:lnSpc>
                <a:spcPts val="813"/>
              </a:lnSpc>
            </a:pPr>
            <a:endParaRPr lang="en-US" sz="1731" b="1" spc="-46">
              <a:solidFill>
                <a:srgbClr val="02051A"/>
              </a:solidFill>
              <a:latin typeface="Palanquin Semi-Bold"/>
              <a:ea typeface="Palanquin Semi-Bold"/>
              <a:cs typeface="Palanquin Semi-Bold"/>
              <a:sym typeface="Palanquin Semi-Bold"/>
            </a:endParaRPr>
          </a:p>
          <a:p>
            <a:pPr algn="just">
              <a:lnSpc>
                <a:spcPts val="1627"/>
              </a:lnSpc>
            </a:pPr>
            <a:r>
              <a:rPr lang="en-US" sz="1731" b="1" spc="-46">
                <a:solidFill>
                  <a:srgbClr val="02051A"/>
                </a:solidFill>
                <a:latin typeface="Palanquin Semi-Bold"/>
                <a:ea typeface="Palanquin Semi-Bold"/>
                <a:cs typeface="Palanquin Semi-Bold"/>
                <a:sym typeface="Palanquin Semi-Bold"/>
              </a:rPr>
              <a:t>O atendimento do plantão fiscal deverá ser realizado preferencialmente pelo email fiscal.atendimento@pmsj.sc.gov.br, que garante ao contribuinte segurança nas informações, rapidez e comodidade no atendimento.</a:t>
            </a:r>
          </a:p>
          <a:p>
            <a:pPr algn="l">
              <a:lnSpc>
                <a:spcPts val="1627"/>
              </a:lnSpc>
            </a:pPr>
            <a:endParaRPr lang="en-US" sz="1731" b="1" spc="-46">
              <a:solidFill>
                <a:srgbClr val="02051A"/>
              </a:solidFill>
              <a:latin typeface="Palanquin Semi-Bold"/>
              <a:ea typeface="Palanquin Semi-Bold"/>
              <a:cs typeface="Palanquin Semi-Bold"/>
              <a:sym typeface="Palanquin Semi-Bold"/>
            </a:endParaRPr>
          </a:p>
        </p:txBody>
      </p:sp>
      <p:sp>
        <p:nvSpPr>
          <p:cNvPr id="19" name="TextBox 19"/>
          <p:cNvSpPr txBox="1"/>
          <p:nvPr/>
        </p:nvSpPr>
        <p:spPr>
          <a:xfrm>
            <a:off x="5818834" y="7232113"/>
            <a:ext cx="6894792" cy="1714457"/>
          </a:xfrm>
          <a:prstGeom prst="rect">
            <a:avLst/>
          </a:prstGeom>
        </p:spPr>
        <p:txBody>
          <a:bodyPr lIns="0" tIns="0" rIns="0" bIns="0" rtlCol="0" anchor="t">
            <a:spAutoFit/>
          </a:bodyPr>
          <a:lstStyle/>
          <a:p>
            <a:pPr algn="just">
              <a:lnSpc>
                <a:spcPts val="2018"/>
              </a:lnSpc>
            </a:pPr>
            <a:r>
              <a:rPr lang="en-US" sz="1442" b="1">
                <a:solidFill>
                  <a:srgbClr val="02051A"/>
                </a:solidFill>
                <a:latin typeface="Palanquin Semi-Bold"/>
                <a:ea typeface="Palanquin Semi-Bold"/>
                <a:cs typeface="Palanquin Semi-Bold"/>
                <a:sym typeface="Palanquin Semi-Bold"/>
              </a:rPr>
              <a:t>Caso por e-mail não sejam sanadas todas as dúvidas, será agendado um horário para resolver pessoalmente a demanda.</a:t>
            </a:r>
          </a:p>
          <a:p>
            <a:pPr algn="just">
              <a:lnSpc>
                <a:spcPts val="2018"/>
              </a:lnSpc>
            </a:pPr>
            <a:r>
              <a:rPr lang="en-US" sz="1442" b="1">
                <a:solidFill>
                  <a:srgbClr val="02051A"/>
                </a:solidFill>
                <a:latin typeface="Palanquin Bold"/>
                <a:ea typeface="Palanquin Bold"/>
                <a:cs typeface="Palanquin Bold"/>
                <a:sym typeface="Palanquin Bold"/>
              </a:rPr>
              <a:t>Além do atendimento por e-mail, ainda são disponibilizados atendimentos pelo telefone 3381-0033, nos dias úteis das 07:00 às 19:00, e presencialmente por horário agendado através do site da prefeitura (agendamento.saojose.sc.gov.br).</a:t>
            </a:r>
          </a:p>
          <a:p>
            <a:pPr algn="just">
              <a:lnSpc>
                <a:spcPts val="2018"/>
              </a:lnSpc>
            </a:pPr>
            <a:endParaRPr lang="en-US" sz="1442" b="1">
              <a:solidFill>
                <a:srgbClr val="02051A"/>
              </a:solidFill>
              <a:latin typeface="Palanquin Bold"/>
              <a:ea typeface="Palanquin Bold"/>
              <a:cs typeface="Palanquin Bold"/>
              <a:sym typeface="Palanquin Bold"/>
            </a:endParaRPr>
          </a:p>
          <a:p>
            <a:pPr marL="0" lvl="0" indent="0" algn="l">
              <a:lnSpc>
                <a:spcPts val="2018"/>
              </a:lnSpc>
              <a:spcBef>
                <a:spcPct val="0"/>
              </a:spcBef>
            </a:pPr>
            <a:endParaRPr lang="en-US" sz="1442" b="1">
              <a:solidFill>
                <a:srgbClr val="02051A"/>
              </a:solidFill>
              <a:latin typeface="Palanquin Bold"/>
              <a:ea typeface="Palanquin Bold"/>
              <a:cs typeface="Palanquin Bold"/>
              <a:sym typeface="Palanquin Bo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grpSp>
        <p:nvGrpSpPr>
          <p:cNvPr id="3" name="Group 3"/>
          <p:cNvGrpSpPr/>
          <p:nvPr/>
        </p:nvGrpSpPr>
        <p:grpSpPr>
          <a:xfrm>
            <a:off x="16901160" y="1028700"/>
            <a:ext cx="603370" cy="603370"/>
            <a:chOff x="0" y="0"/>
            <a:chExt cx="804493" cy="804493"/>
          </a:xfrm>
        </p:grpSpPr>
        <p:grpSp>
          <p:nvGrpSpPr>
            <p:cNvPr id="4" name="Group 4"/>
            <p:cNvGrpSpPr/>
            <p:nvPr/>
          </p:nvGrpSpPr>
          <p:grpSpPr>
            <a:xfrm>
              <a:off x="0" y="0"/>
              <a:ext cx="804493" cy="130723"/>
              <a:chOff x="0" y="0"/>
              <a:chExt cx="1913890" cy="310990"/>
            </a:xfrm>
          </p:grpSpPr>
          <p:sp>
            <p:nvSpPr>
              <p:cNvPr id="5" name="Freeform 5"/>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nvGrpSpPr>
            <p:cNvPr id="6" name="Group 6"/>
            <p:cNvGrpSpPr/>
            <p:nvPr/>
          </p:nvGrpSpPr>
          <p:grpSpPr>
            <a:xfrm>
              <a:off x="0" y="336885"/>
              <a:ext cx="804493" cy="130723"/>
              <a:chOff x="0" y="0"/>
              <a:chExt cx="1913890" cy="310990"/>
            </a:xfrm>
          </p:grpSpPr>
          <p:sp>
            <p:nvSpPr>
              <p:cNvPr id="7" name="Freeform 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nvGrpSpPr>
            <p:cNvPr id="8" name="Group 8"/>
            <p:cNvGrpSpPr/>
            <p:nvPr/>
          </p:nvGrpSpPr>
          <p:grpSpPr>
            <a:xfrm>
              <a:off x="0" y="673770"/>
              <a:ext cx="804493" cy="13072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75B68"/>
              </a:solidFill>
            </p:spPr>
          </p:sp>
        </p:grpSp>
      </p:grpSp>
      <p:sp>
        <p:nvSpPr>
          <p:cNvPr id="10" name="Freeform 10"/>
          <p:cNvSpPr/>
          <p:nvPr/>
        </p:nvSpPr>
        <p:spPr>
          <a:xfrm>
            <a:off x="610559" y="643431"/>
            <a:ext cx="5827919" cy="4223130"/>
          </a:xfrm>
          <a:custGeom>
            <a:avLst/>
            <a:gdLst/>
            <a:ahLst/>
            <a:cxnLst/>
            <a:rect l="l" t="t" r="r" b="b"/>
            <a:pathLst>
              <a:path w="5827919" h="4223130">
                <a:moveTo>
                  <a:pt x="0" y="0"/>
                </a:moveTo>
                <a:lnTo>
                  <a:pt x="5827918" y="0"/>
                </a:lnTo>
                <a:lnTo>
                  <a:pt x="5827918" y="4223130"/>
                </a:lnTo>
                <a:lnTo>
                  <a:pt x="0" y="4223130"/>
                </a:lnTo>
                <a:lnTo>
                  <a:pt x="0" y="0"/>
                </a:lnTo>
                <a:close/>
              </a:path>
            </a:pathLst>
          </a:custGeom>
          <a:blipFill>
            <a:blip r:embed="rId3"/>
            <a:stretch>
              <a:fillRect/>
            </a:stretch>
          </a:blipFill>
        </p:spPr>
      </p:sp>
      <p:sp>
        <p:nvSpPr>
          <p:cNvPr id="11" name="Freeform 11"/>
          <p:cNvSpPr/>
          <p:nvPr/>
        </p:nvSpPr>
        <p:spPr>
          <a:xfrm>
            <a:off x="6796167" y="2914876"/>
            <a:ext cx="11599551" cy="6102990"/>
          </a:xfrm>
          <a:custGeom>
            <a:avLst/>
            <a:gdLst/>
            <a:ahLst/>
            <a:cxnLst/>
            <a:rect l="l" t="t" r="r" b="b"/>
            <a:pathLst>
              <a:path w="11599551" h="6102990">
                <a:moveTo>
                  <a:pt x="0" y="0"/>
                </a:moveTo>
                <a:lnTo>
                  <a:pt x="11599552" y="0"/>
                </a:lnTo>
                <a:lnTo>
                  <a:pt x="11599552" y="6102990"/>
                </a:lnTo>
                <a:lnTo>
                  <a:pt x="0" y="6102990"/>
                </a:lnTo>
                <a:lnTo>
                  <a:pt x="0" y="0"/>
                </a:lnTo>
                <a:close/>
              </a:path>
            </a:pathLst>
          </a:custGeom>
          <a:blipFill>
            <a:blip r:embed="rId4"/>
            <a:stretch>
              <a:fillRect/>
            </a:stretch>
          </a:blipFill>
        </p:spPr>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999" b="-9000"/>
            </a:stretch>
          </a:blipFill>
        </p:spPr>
      </p:sp>
      <p:grpSp>
        <p:nvGrpSpPr>
          <p:cNvPr id="3" name="Group 3"/>
          <p:cNvGrpSpPr/>
          <p:nvPr/>
        </p:nvGrpSpPr>
        <p:grpSpPr>
          <a:xfrm>
            <a:off x="-3531207" y="-3101300"/>
            <a:ext cx="13255800" cy="19332860"/>
            <a:chOff x="0" y="0"/>
            <a:chExt cx="17674400" cy="25777147"/>
          </a:xfrm>
        </p:grpSpPr>
        <p:sp>
          <p:nvSpPr>
            <p:cNvPr id="4" name="AutoShape 4"/>
            <p:cNvSpPr/>
            <p:nvPr/>
          </p:nvSpPr>
          <p:spPr>
            <a:xfrm rot="-4331990">
              <a:off x="-2018232" y="4986128"/>
              <a:ext cx="15765480" cy="7256940"/>
            </a:xfrm>
            <a:prstGeom prst="rect">
              <a:avLst/>
            </a:prstGeom>
            <a:solidFill>
              <a:srgbClr val="FF700A"/>
            </a:solidFill>
          </p:spPr>
        </p:sp>
        <p:sp>
          <p:nvSpPr>
            <p:cNvPr id="5" name="AutoShape 5"/>
            <p:cNvSpPr/>
            <p:nvPr/>
          </p:nvSpPr>
          <p:spPr>
            <a:xfrm rot="-8902182">
              <a:off x="1177002" y="14925223"/>
              <a:ext cx="15765480" cy="7256940"/>
            </a:xfrm>
            <a:prstGeom prst="rect">
              <a:avLst/>
            </a:prstGeom>
            <a:solidFill>
              <a:srgbClr val="02051A"/>
            </a:solidFill>
          </p:spPr>
        </p:sp>
      </p:grpSp>
      <p:grpSp>
        <p:nvGrpSpPr>
          <p:cNvPr id="6" name="Group 6"/>
          <p:cNvGrpSpPr/>
          <p:nvPr/>
        </p:nvGrpSpPr>
        <p:grpSpPr>
          <a:xfrm>
            <a:off x="-1480498" y="476705"/>
            <a:ext cx="18252232" cy="2209046"/>
            <a:chOff x="0" y="0"/>
            <a:chExt cx="24336309" cy="2945395"/>
          </a:xfrm>
        </p:grpSpPr>
        <p:grpSp>
          <p:nvGrpSpPr>
            <p:cNvPr id="7" name="Group 7"/>
            <p:cNvGrpSpPr/>
            <p:nvPr/>
          </p:nvGrpSpPr>
          <p:grpSpPr>
            <a:xfrm>
              <a:off x="0" y="0"/>
              <a:ext cx="24336309" cy="2945395"/>
              <a:chOff x="0" y="0"/>
              <a:chExt cx="20262330" cy="2452326"/>
            </a:xfrm>
          </p:grpSpPr>
          <p:sp>
            <p:nvSpPr>
              <p:cNvPr id="8" name="Freeform 8"/>
              <p:cNvSpPr/>
              <p:nvPr/>
            </p:nvSpPr>
            <p:spPr>
              <a:xfrm>
                <a:off x="0" y="0"/>
                <a:ext cx="20262331" cy="2452326"/>
              </a:xfrm>
              <a:custGeom>
                <a:avLst/>
                <a:gdLst/>
                <a:ahLst/>
                <a:cxnLst/>
                <a:rect l="l" t="t" r="r" b="b"/>
                <a:pathLst>
                  <a:path w="20262331" h="2452326">
                    <a:moveTo>
                      <a:pt x="0" y="0"/>
                    </a:moveTo>
                    <a:lnTo>
                      <a:pt x="0" y="2452326"/>
                    </a:lnTo>
                    <a:lnTo>
                      <a:pt x="20262331" y="2452326"/>
                    </a:lnTo>
                    <a:lnTo>
                      <a:pt x="20262331" y="0"/>
                    </a:lnTo>
                    <a:lnTo>
                      <a:pt x="0" y="0"/>
                    </a:lnTo>
                    <a:close/>
                    <a:moveTo>
                      <a:pt x="20201370" y="2391366"/>
                    </a:moveTo>
                    <a:lnTo>
                      <a:pt x="59690" y="2391366"/>
                    </a:lnTo>
                    <a:lnTo>
                      <a:pt x="59690" y="59690"/>
                    </a:lnTo>
                    <a:lnTo>
                      <a:pt x="20201370" y="59690"/>
                    </a:lnTo>
                    <a:lnTo>
                      <a:pt x="20201370" y="2391366"/>
                    </a:lnTo>
                    <a:close/>
                  </a:path>
                </a:pathLst>
              </a:custGeom>
              <a:solidFill>
                <a:srgbClr val="FF700A"/>
              </a:solidFill>
            </p:spPr>
          </p:sp>
        </p:grpSp>
        <p:sp>
          <p:nvSpPr>
            <p:cNvPr id="9" name="TextBox 9"/>
            <p:cNvSpPr txBox="1"/>
            <p:nvPr/>
          </p:nvSpPr>
          <p:spPr>
            <a:xfrm>
              <a:off x="1427726" y="539671"/>
              <a:ext cx="19987458" cy="1618403"/>
            </a:xfrm>
            <a:prstGeom prst="rect">
              <a:avLst/>
            </a:prstGeom>
          </p:spPr>
          <p:txBody>
            <a:bodyPr lIns="0" tIns="0" rIns="0" bIns="0" rtlCol="0" anchor="t">
              <a:spAutoFit/>
            </a:bodyPr>
            <a:lstStyle/>
            <a:p>
              <a:pPr algn="r">
                <a:lnSpc>
                  <a:spcPts val="8840"/>
                </a:lnSpc>
              </a:pPr>
              <a:r>
                <a:rPr lang="en-US" sz="6800" spc="68">
                  <a:solidFill>
                    <a:srgbClr val="02051A"/>
                  </a:solidFill>
                  <a:latin typeface="Cooper Hewitt"/>
                  <a:ea typeface="Cooper Hewitt"/>
                  <a:cs typeface="Cooper Hewitt"/>
                  <a:sym typeface="Cooper Hewitt"/>
                </a:rPr>
                <a:t>PENALIDADES : MULTAS</a:t>
              </a:r>
            </a:p>
          </p:txBody>
        </p:sp>
      </p:grpSp>
      <p:sp>
        <p:nvSpPr>
          <p:cNvPr id="10" name="TextBox 10"/>
          <p:cNvSpPr txBox="1"/>
          <p:nvPr/>
        </p:nvSpPr>
        <p:spPr>
          <a:xfrm>
            <a:off x="4649313" y="2861319"/>
            <a:ext cx="12239923" cy="5781849"/>
          </a:xfrm>
          <a:prstGeom prst="rect">
            <a:avLst/>
          </a:prstGeom>
        </p:spPr>
        <p:txBody>
          <a:bodyPr lIns="0" tIns="0" rIns="0" bIns="0" rtlCol="0" anchor="t">
            <a:spAutoFit/>
          </a:bodyPr>
          <a:lstStyle/>
          <a:p>
            <a:pPr algn="just">
              <a:lnSpc>
                <a:spcPts val="2864"/>
              </a:lnSpc>
            </a:pPr>
            <a:r>
              <a:rPr lang="en-US" sz="2075">
                <a:solidFill>
                  <a:srgbClr val="02051A"/>
                </a:solidFill>
                <a:latin typeface="DM Sans"/>
                <a:ea typeface="DM Sans"/>
                <a:cs typeface="DM Sans"/>
                <a:sym typeface="DM Sans"/>
              </a:rPr>
              <a:t> Art. 38-B. As multas relativas à falta de prestação ou à incorreção no cumprimento de obrigações acessórias para com os órgãos e entidades federais, estaduais, distritais e municipais, quando em valor fixo ou mínimo, e na ausência de previsão legal de valores específicos e mais favoráveis para MEI, microempresa ou empresa de pequeno porte, terão redução de:                 </a:t>
            </a:r>
            <a:r>
              <a:rPr lang="en-US" sz="2075" u="sng">
                <a:solidFill>
                  <a:srgbClr val="02051A"/>
                </a:solidFill>
                <a:latin typeface="DM Sans"/>
                <a:ea typeface="DM Sans"/>
                <a:cs typeface="DM Sans"/>
                <a:sym typeface="DM Sans"/>
                <a:hlinkClick r:id="rId3" tooltip="https://www.planalto.gov.br/ccivil_03/leis/lcp/Lcp147.htm#art1"/>
              </a:rPr>
              <a:t>(Incluído pela Lei Complementar nº 147, de 2014)</a:t>
            </a:r>
            <a:r>
              <a:rPr lang="en-US" sz="2075">
                <a:solidFill>
                  <a:srgbClr val="02051A"/>
                </a:solidFill>
                <a:latin typeface="DM Sans"/>
                <a:ea typeface="DM Sans"/>
                <a:cs typeface="DM Sans"/>
                <a:sym typeface="DM Sans"/>
              </a:rPr>
              <a:t>      </a:t>
            </a:r>
            <a:r>
              <a:rPr lang="en-US" sz="2075" u="sng">
                <a:solidFill>
                  <a:srgbClr val="02051A"/>
                </a:solidFill>
                <a:latin typeface="DM Sans"/>
                <a:ea typeface="DM Sans"/>
                <a:cs typeface="DM Sans"/>
                <a:sym typeface="DM Sans"/>
                <a:hlinkClick r:id="rId4" tooltip="https://www.planalto.gov.br/ccivil_03/leis/lcp/Lcp147.htm#art15ii"/>
              </a:rPr>
              <a:t>(Produção de efeito)</a:t>
            </a:r>
          </a:p>
          <a:p>
            <a:pPr algn="just">
              <a:lnSpc>
                <a:spcPts val="2864"/>
              </a:lnSpc>
            </a:pPr>
            <a:r>
              <a:rPr lang="en-US" sz="2075">
                <a:solidFill>
                  <a:srgbClr val="02051A"/>
                </a:solidFill>
                <a:latin typeface="DM Sans"/>
                <a:ea typeface="DM Sans"/>
                <a:cs typeface="DM Sans"/>
                <a:sym typeface="DM Sans"/>
              </a:rPr>
              <a:t> I - 90% (noventa por cento) para os MEI;               </a:t>
            </a:r>
            <a:r>
              <a:rPr lang="en-US" sz="2075" u="sng">
                <a:solidFill>
                  <a:srgbClr val="02051A"/>
                </a:solidFill>
                <a:latin typeface="DM Sans"/>
                <a:ea typeface="DM Sans"/>
                <a:cs typeface="DM Sans"/>
                <a:sym typeface="DM Sans"/>
                <a:hlinkClick r:id="rId3" tooltip="https://www.planalto.gov.br/ccivil_03/leis/lcp/Lcp147.htm#art1"/>
              </a:rPr>
              <a:t>(Incluído pela Lei Complementar nº 147, de 2014)</a:t>
            </a:r>
            <a:r>
              <a:rPr lang="en-US" sz="2075">
                <a:solidFill>
                  <a:srgbClr val="02051A"/>
                </a:solidFill>
                <a:latin typeface="DM Sans"/>
                <a:ea typeface="DM Sans"/>
                <a:cs typeface="DM Sans"/>
                <a:sym typeface="DM Sans"/>
              </a:rPr>
              <a:t>      </a:t>
            </a:r>
            <a:r>
              <a:rPr lang="en-US" sz="2075" u="sng">
                <a:solidFill>
                  <a:srgbClr val="02051A"/>
                </a:solidFill>
                <a:latin typeface="DM Sans"/>
                <a:ea typeface="DM Sans"/>
                <a:cs typeface="DM Sans"/>
                <a:sym typeface="DM Sans"/>
                <a:hlinkClick r:id="rId4" tooltip="https://www.planalto.gov.br/ccivil_03/leis/lcp/Lcp147.htm#art15ii"/>
              </a:rPr>
              <a:t>(Produção de efeito)</a:t>
            </a:r>
          </a:p>
          <a:p>
            <a:pPr algn="just">
              <a:lnSpc>
                <a:spcPts val="2864"/>
              </a:lnSpc>
            </a:pPr>
            <a:r>
              <a:rPr lang="en-US" sz="2075">
                <a:solidFill>
                  <a:srgbClr val="02051A"/>
                </a:solidFill>
                <a:latin typeface="DM Sans"/>
                <a:ea typeface="DM Sans"/>
                <a:cs typeface="DM Sans"/>
                <a:sym typeface="DM Sans"/>
              </a:rPr>
              <a:t> II - 50% (cinquenta por cento) para as microempresas ou empresas de pequeno porte optantes pelo Simples Nacional.                  </a:t>
            </a:r>
            <a:r>
              <a:rPr lang="en-US" sz="2075" u="sng">
                <a:solidFill>
                  <a:srgbClr val="02051A"/>
                </a:solidFill>
                <a:latin typeface="DM Sans"/>
                <a:ea typeface="DM Sans"/>
                <a:cs typeface="DM Sans"/>
                <a:sym typeface="DM Sans"/>
                <a:hlinkClick r:id="rId3" tooltip="https://www.planalto.gov.br/ccivil_03/leis/lcp/Lcp147.htm#art1"/>
              </a:rPr>
              <a:t>(Incluído pela Lei Complementar nº 147, de 2014)</a:t>
            </a:r>
            <a:r>
              <a:rPr lang="en-US" sz="2075">
                <a:solidFill>
                  <a:srgbClr val="02051A"/>
                </a:solidFill>
                <a:latin typeface="DM Sans"/>
                <a:ea typeface="DM Sans"/>
                <a:cs typeface="DM Sans"/>
                <a:sym typeface="DM Sans"/>
              </a:rPr>
              <a:t>      </a:t>
            </a:r>
            <a:r>
              <a:rPr lang="en-US" sz="2075" u="sng">
                <a:solidFill>
                  <a:srgbClr val="02051A"/>
                </a:solidFill>
                <a:latin typeface="DM Sans"/>
                <a:ea typeface="DM Sans"/>
                <a:cs typeface="DM Sans"/>
                <a:sym typeface="DM Sans"/>
                <a:hlinkClick r:id="rId4" tooltip="https://www.planalto.gov.br/ccivil_03/leis/lcp/Lcp147.htm#art15ii"/>
              </a:rPr>
              <a:t>(Produção de efeito)</a:t>
            </a:r>
          </a:p>
          <a:p>
            <a:pPr algn="just">
              <a:lnSpc>
                <a:spcPts val="2864"/>
              </a:lnSpc>
            </a:pPr>
            <a:r>
              <a:rPr lang="en-US" sz="2075">
                <a:solidFill>
                  <a:srgbClr val="02051A"/>
                </a:solidFill>
                <a:latin typeface="DM Sans"/>
                <a:ea typeface="DM Sans"/>
                <a:cs typeface="DM Sans"/>
                <a:sym typeface="DM Sans"/>
              </a:rPr>
              <a:t> Parágrafo único. As reduções de que tratam os incisos I e II do caput não se aplicam na:                </a:t>
            </a:r>
            <a:r>
              <a:rPr lang="en-US" sz="2075" u="sng">
                <a:solidFill>
                  <a:srgbClr val="02051A"/>
                </a:solidFill>
                <a:latin typeface="DM Sans"/>
                <a:ea typeface="DM Sans"/>
                <a:cs typeface="DM Sans"/>
                <a:sym typeface="DM Sans"/>
                <a:hlinkClick r:id="rId3" tooltip="https://www.planalto.gov.br/ccivil_03/leis/lcp/Lcp147.htm#art1"/>
              </a:rPr>
              <a:t>(Incluído pela Lei Complementar nº 147, de 2014)</a:t>
            </a:r>
            <a:r>
              <a:rPr lang="en-US" sz="2075">
                <a:solidFill>
                  <a:srgbClr val="02051A"/>
                </a:solidFill>
                <a:latin typeface="DM Sans"/>
                <a:ea typeface="DM Sans"/>
                <a:cs typeface="DM Sans"/>
                <a:sym typeface="DM Sans"/>
              </a:rPr>
              <a:t>      </a:t>
            </a:r>
            <a:r>
              <a:rPr lang="en-US" sz="2075" u="sng">
                <a:solidFill>
                  <a:srgbClr val="02051A"/>
                </a:solidFill>
                <a:latin typeface="DM Sans"/>
                <a:ea typeface="DM Sans"/>
                <a:cs typeface="DM Sans"/>
                <a:sym typeface="DM Sans"/>
                <a:hlinkClick r:id="rId4" tooltip="https://www.planalto.gov.br/ccivil_03/leis/lcp/Lcp147.htm#art15ii"/>
              </a:rPr>
              <a:t>(Produção de efeito)</a:t>
            </a:r>
          </a:p>
          <a:p>
            <a:pPr algn="just">
              <a:lnSpc>
                <a:spcPts val="2864"/>
              </a:lnSpc>
            </a:pPr>
            <a:r>
              <a:rPr lang="en-US" sz="2075">
                <a:solidFill>
                  <a:srgbClr val="02051A"/>
                </a:solidFill>
                <a:latin typeface="DM Sans"/>
                <a:ea typeface="DM Sans"/>
                <a:cs typeface="DM Sans"/>
                <a:sym typeface="DM Sans"/>
              </a:rPr>
              <a:t> I - hipótese de fraude, resistência ou embaraço à fiscalização;                  </a:t>
            </a:r>
            <a:r>
              <a:rPr lang="en-US" sz="2075" u="sng">
                <a:solidFill>
                  <a:srgbClr val="02051A"/>
                </a:solidFill>
                <a:latin typeface="DM Sans"/>
                <a:ea typeface="DM Sans"/>
                <a:cs typeface="DM Sans"/>
                <a:sym typeface="DM Sans"/>
                <a:hlinkClick r:id="rId3" tooltip="https://www.planalto.gov.br/ccivil_03/leis/lcp/Lcp147.htm#art1"/>
              </a:rPr>
              <a:t>(Incluído pela Lei Complementar nº 147, de 2014)</a:t>
            </a:r>
            <a:r>
              <a:rPr lang="en-US" sz="2075">
                <a:solidFill>
                  <a:srgbClr val="02051A"/>
                </a:solidFill>
                <a:latin typeface="DM Sans"/>
                <a:ea typeface="DM Sans"/>
                <a:cs typeface="DM Sans"/>
                <a:sym typeface="DM Sans"/>
              </a:rPr>
              <a:t>      </a:t>
            </a:r>
            <a:r>
              <a:rPr lang="en-US" sz="2075" u="sng">
                <a:solidFill>
                  <a:srgbClr val="02051A"/>
                </a:solidFill>
                <a:latin typeface="DM Sans"/>
                <a:ea typeface="DM Sans"/>
                <a:cs typeface="DM Sans"/>
                <a:sym typeface="DM Sans"/>
                <a:hlinkClick r:id="rId4" tooltip="https://www.planalto.gov.br/ccivil_03/leis/lcp/Lcp147.htm#art15ii"/>
              </a:rPr>
              <a:t>(Produção de efeito)</a:t>
            </a:r>
          </a:p>
          <a:p>
            <a:pPr algn="just">
              <a:lnSpc>
                <a:spcPts val="2864"/>
              </a:lnSpc>
            </a:pPr>
            <a:r>
              <a:rPr lang="en-US" sz="2075">
                <a:solidFill>
                  <a:srgbClr val="02051A"/>
                </a:solidFill>
                <a:latin typeface="DM Sans"/>
                <a:ea typeface="DM Sans"/>
                <a:cs typeface="DM Sans"/>
                <a:sym typeface="DM Sans"/>
              </a:rPr>
              <a:t> II - ausência de pagamento da multa no prazo de 30 (trinta) dias após a notificação.    </a:t>
            </a:r>
          </a:p>
          <a:p>
            <a:pPr algn="just">
              <a:lnSpc>
                <a:spcPts val="2864"/>
              </a:lnSpc>
              <a:spcBef>
                <a:spcPct val="0"/>
              </a:spcBef>
            </a:pPr>
            <a:endParaRPr lang="en-US" sz="2075">
              <a:solidFill>
                <a:srgbClr val="02051A"/>
              </a:solidFill>
              <a:latin typeface="DM Sans"/>
              <a:ea typeface="DM Sans"/>
              <a:cs typeface="DM Sans"/>
              <a:sym typeface="DM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56911" y="551793"/>
            <a:ext cx="14490150" cy="2362200"/>
          </a:xfrm>
          <a:prstGeom prst="rect">
            <a:avLst/>
          </a:prstGeom>
        </p:spPr>
        <p:txBody>
          <a:bodyPr lIns="0" tIns="0" rIns="0" bIns="0" rtlCol="0" anchor="t">
            <a:spAutoFit/>
          </a:bodyPr>
          <a:lstStyle/>
          <a:p>
            <a:pPr algn="l">
              <a:lnSpc>
                <a:spcPts val="9360"/>
              </a:lnSpc>
            </a:pPr>
            <a:r>
              <a:rPr lang="en-US" sz="7800" b="1">
                <a:solidFill>
                  <a:srgbClr val="FFFEFE"/>
                </a:solidFill>
                <a:latin typeface="Montserrat Bold"/>
                <a:ea typeface="Montserrat Bold"/>
                <a:cs typeface="Montserrat Bold"/>
                <a:sym typeface="Montserrat Bold"/>
              </a:rPr>
              <a:t>MEI </a:t>
            </a:r>
          </a:p>
          <a:p>
            <a:pPr algn="l">
              <a:lnSpc>
                <a:spcPts val="9360"/>
              </a:lnSpc>
            </a:pPr>
            <a:endParaRPr lang="en-US" sz="7800" b="1">
              <a:solidFill>
                <a:srgbClr val="FFFEFE"/>
              </a:solidFill>
              <a:latin typeface="Montserrat Bold"/>
              <a:ea typeface="Montserrat Bold"/>
              <a:cs typeface="Montserrat Bold"/>
              <a:sym typeface="Montserrat Bold"/>
            </a:endParaRPr>
          </a:p>
        </p:txBody>
      </p:sp>
      <p:sp>
        <p:nvSpPr>
          <p:cNvPr id="4" name="TextBox 4"/>
          <p:cNvSpPr txBox="1"/>
          <p:nvPr/>
        </p:nvSpPr>
        <p:spPr>
          <a:xfrm>
            <a:off x="856911" y="2351152"/>
            <a:ext cx="12675150" cy="1695450"/>
          </a:xfrm>
          <a:prstGeom prst="rect">
            <a:avLst/>
          </a:prstGeom>
        </p:spPr>
        <p:txBody>
          <a:bodyPr lIns="0" tIns="0" rIns="0" bIns="0" rtlCol="0" anchor="t">
            <a:spAutoFit/>
          </a:bodyPr>
          <a:lstStyle/>
          <a:p>
            <a:pPr algn="l">
              <a:lnSpc>
                <a:spcPts val="6719"/>
              </a:lnSpc>
            </a:pPr>
            <a:r>
              <a:rPr lang="en-US" sz="5599">
                <a:solidFill>
                  <a:srgbClr val="FFFEFE"/>
                </a:solidFill>
                <a:latin typeface="Montserrat"/>
                <a:ea typeface="Montserrat"/>
                <a:cs typeface="Montserrat"/>
                <a:sym typeface="Montserrat"/>
              </a:rPr>
              <a:t>Notificação, Desenquadramento SIMEI e Exclusão do Simples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217643" y="2607800"/>
            <a:ext cx="10137286" cy="5483898"/>
          </a:xfrm>
          <a:custGeom>
            <a:avLst/>
            <a:gdLst/>
            <a:ahLst/>
            <a:cxnLst/>
            <a:rect l="l" t="t" r="r" b="b"/>
            <a:pathLst>
              <a:path w="10137286" h="5483898">
                <a:moveTo>
                  <a:pt x="0" y="0"/>
                </a:moveTo>
                <a:lnTo>
                  <a:pt x="10137285" y="0"/>
                </a:lnTo>
                <a:lnTo>
                  <a:pt x="10137285" y="5483897"/>
                </a:lnTo>
                <a:lnTo>
                  <a:pt x="0" y="5483897"/>
                </a:lnTo>
                <a:lnTo>
                  <a:pt x="0" y="0"/>
                </a:lnTo>
                <a:close/>
              </a:path>
            </a:pathLst>
          </a:custGeom>
          <a:blipFill>
            <a:blip r:embed="rId3"/>
            <a:stretch>
              <a:fillRect/>
            </a:stretch>
          </a:blipFill>
        </p:spPr>
      </p:sp>
      <p:sp>
        <p:nvSpPr>
          <p:cNvPr id="4" name="TextBox 4"/>
          <p:cNvSpPr txBox="1"/>
          <p:nvPr/>
        </p:nvSpPr>
        <p:spPr>
          <a:xfrm>
            <a:off x="2891014" y="316778"/>
            <a:ext cx="11374057" cy="1971675"/>
          </a:xfrm>
          <a:prstGeom prst="rect">
            <a:avLst/>
          </a:prstGeom>
        </p:spPr>
        <p:txBody>
          <a:bodyPr lIns="0" tIns="0" rIns="0" bIns="0" rtlCol="0" anchor="t">
            <a:spAutoFit/>
          </a:bodyPr>
          <a:lstStyle/>
          <a:p>
            <a:pPr marL="0" lvl="0" indent="0" algn="ctr">
              <a:lnSpc>
                <a:spcPts val="7705"/>
              </a:lnSpc>
              <a:spcBef>
                <a:spcPct val="0"/>
              </a:spcBef>
            </a:pPr>
            <a:r>
              <a:rPr lang="en-US" sz="6421" b="1">
                <a:solidFill>
                  <a:srgbClr val="02051A"/>
                </a:solidFill>
                <a:latin typeface="Now Bold"/>
                <a:ea typeface="Now Bold"/>
                <a:cs typeface="Now Bold"/>
                <a:sym typeface="Now Bold"/>
              </a:rPr>
              <a:t>INFORMAÇÕES FISCALIZAÇÃO</a:t>
            </a:r>
          </a:p>
        </p:txBody>
      </p:sp>
      <p:grpSp>
        <p:nvGrpSpPr>
          <p:cNvPr id="5" name="Group 5"/>
          <p:cNvGrpSpPr/>
          <p:nvPr/>
        </p:nvGrpSpPr>
        <p:grpSpPr>
          <a:xfrm>
            <a:off x="14550821" y="2779538"/>
            <a:ext cx="3624393" cy="3913461"/>
            <a:chOff x="0" y="0"/>
            <a:chExt cx="4832523" cy="5217947"/>
          </a:xfrm>
        </p:grpSpPr>
        <p:grpSp>
          <p:nvGrpSpPr>
            <p:cNvPr id="6" name="Group 6"/>
            <p:cNvGrpSpPr/>
            <p:nvPr/>
          </p:nvGrpSpPr>
          <p:grpSpPr>
            <a:xfrm>
              <a:off x="0" y="0"/>
              <a:ext cx="4832523" cy="5217947"/>
              <a:chOff x="0" y="0"/>
              <a:chExt cx="1563189" cy="1687863"/>
            </a:xfrm>
          </p:grpSpPr>
          <p:sp>
            <p:nvSpPr>
              <p:cNvPr id="7" name="Freeform 7"/>
              <p:cNvSpPr/>
              <p:nvPr/>
            </p:nvSpPr>
            <p:spPr>
              <a:xfrm>
                <a:off x="0" y="0"/>
                <a:ext cx="1563189" cy="1687863"/>
              </a:xfrm>
              <a:custGeom>
                <a:avLst/>
                <a:gdLst/>
                <a:ahLst/>
                <a:cxnLst/>
                <a:rect l="l" t="t" r="r" b="b"/>
                <a:pathLst>
                  <a:path w="1563189" h="1687863">
                    <a:moveTo>
                      <a:pt x="1438729" y="1687863"/>
                    </a:moveTo>
                    <a:lnTo>
                      <a:pt x="124460" y="1687863"/>
                    </a:lnTo>
                    <a:cubicBezTo>
                      <a:pt x="55880" y="1687863"/>
                      <a:pt x="0" y="1631983"/>
                      <a:pt x="0" y="1563403"/>
                    </a:cubicBezTo>
                    <a:lnTo>
                      <a:pt x="0" y="124460"/>
                    </a:lnTo>
                    <a:cubicBezTo>
                      <a:pt x="0" y="55880"/>
                      <a:pt x="55880" y="0"/>
                      <a:pt x="124460" y="0"/>
                    </a:cubicBezTo>
                    <a:lnTo>
                      <a:pt x="1438729" y="0"/>
                    </a:lnTo>
                    <a:cubicBezTo>
                      <a:pt x="1507309" y="0"/>
                      <a:pt x="1563189" y="55880"/>
                      <a:pt x="1563189" y="124460"/>
                    </a:cubicBezTo>
                    <a:lnTo>
                      <a:pt x="1563189" y="1563403"/>
                    </a:lnTo>
                    <a:cubicBezTo>
                      <a:pt x="1563189" y="1631983"/>
                      <a:pt x="1507309" y="1687863"/>
                      <a:pt x="1438729" y="1687863"/>
                    </a:cubicBezTo>
                    <a:close/>
                  </a:path>
                </a:pathLst>
              </a:custGeom>
              <a:solidFill>
                <a:srgbClr val="FCB683"/>
              </a:solidFill>
            </p:spPr>
          </p:sp>
        </p:grpSp>
        <p:sp>
          <p:nvSpPr>
            <p:cNvPr id="8" name="Freeform 8"/>
            <p:cNvSpPr/>
            <p:nvPr/>
          </p:nvSpPr>
          <p:spPr>
            <a:xfrm>
              <a:off x="360885" y="338653"/>
              <a:ext cx="473940" cy="473940"/>
            </a:xfrm>
            <a:custGeom>
              <a:avLst/>
              <a:gdLst/>
              <a:ahLst/>
              <a:cxnLst/>
              <a:rect l="l" t="t" r="r" b="b"/>
              <a:pathLst>
                <a:path w="473940" h="473940">
                  <a:moveTo>
                    <a:pt x="0" y="0"/>
                  </a:moveTo>
                  <a:lnTo>
                    <a:pt x="473941" y="0"/>
                  </a:lnTo>
                  <a:lnTo>
                    <a:pt x="473941" y="473941"/>
                  </a:lnTo>
                  <a:lnTo>
                    <a:pt x="0" y="473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26433" y="1741682"/>
              <a:ext cx="3979657" cy="594368"/>
            </a:xfrm>
            <a:prstGeom prst="rect">
              <a:avLst/>
            </a:prstGeom>
          </p:spPr>
          <p:txBody>
            <a:bodyPr lIns="0" tIns="0" rIns="0" bIns="0" rtlCol="0" anchor="t">
              <a:spAutoFit/>
            </a:bodyPr>
            <a:lstStyle/>
            <a:p>
              <a:pPr algn="l">
                <a:lnSpc>
                  <a:spcPts val="3733"/>
                </a:lnSpc>
                <a:spcBef>
                  <a:spcPct val="0"/>
                </a:spcBef>
              </a:pPr>
              <a:r>
                <a:rPr lang="en-US" sz="2666" spc="-26">
                  <a:solidFill>
                    <a:srgbClr val="02051A"/>
                  </a:solidFill>
                  <a:latin typeface="Montserrat"/>
                  <a:ea typeface="Montserrat"/>
                  <a:cs typeface="Montserrat"/>
                  <a:sym typeface="Montserrat"/>
                </a:rPr>
                <a:t>Convênio Estado</a:t>
              </a:r>
            </a:p>
          </p:txBody>
        </p:sp>
        <p:sp>
          <p:nvSpPr>
            <p:cNvPr id="10" name="TextBox 10"/>
            <p:cNvSpPr txBox="1"/>
            <p:nvPr/>
          </p:nvSpPr>
          <p:spPr>
            <a:xfrm>
              <a:off x="426433" y="2731426"/>
              <a:ext cx="3979657" cy="1782584"/>
            </a:xfrm>
            <a:prstGeom prst="rect">
              <a:avLst/>
            </a:prstGeom>
          </p:spPr>
          <p:txBody>
            <a:bodyPr lIns="0" tIns="0" rIns="0" bIns="0" rtlCol="0" anchor="t">
              <a:spAutoFit/>
            </a:bodyPr>
            <a:lstStyle/>
            <a:p>
              <a:pPr algn="l">
                <a:lnSpc>
                  <a:spcPts val="2760"/>
                </a:lnSpc>
              </a:pPr>
              <a:r>
                <a:rPr lang="en-US" sz="1725" spc="34">
                  <a:solidFill>
                    <a:srgbClr val="02051A"/>
                  </a:solidFill>
                  <a:latin typeface="Montserrat"/>
                  <a:ea typeface="Montserrat"/>
                  <a:cs typeface="Montserrat"/>
                  <a:sym typeface="Montserrat"/>
                </a:rPr>
                <a:t>Dados Financeiros, Cartão (crédito, débito), Pix</a:t>
              </a:r>
            </a:p>
            <a:p>
              <a:pPr algn="l">
                <a:lnSpc>
                  <a:spcPts val="2760"/>
                </a:lnSpc>
              </a:pPr>
              <a:endParaRPr lang="en-US" sz="1725" spc="34">
                <a:solidFill>
                  <a:srgbClr val="02051A"/>
                </a:solidFill>
                <a:latin typeface="Montserrat"/>
                <a:ea typeface="Montserrat"/>
                <a:cs typeface="Montserrat"/>
                <a:sym typeface="Montserrat"/>
              </a:endParaRPr>
            </a:p>
            <a:p>
              <a:pPr algn="l">
                <a:lnSpc>
                  <a:spcPts val="2760"/>
                </a:lnSpc>
              </a:pPr>
              <a:endParaRPr lang="en-US" sz="1725" spc="34">
                <a:solidFill>
                  <a:srgbClr val="02051A"/>
                </a:solidFill>
                <a:latin typeface="Montserrat"/>
                <a:ea typeface="Montserrat"/>
                <a:cs typeface="Montserrat"/>
                <a:sym typeface="Montserrat"/>
              </a:endParaRPr>
            </a:p>
          </p:txBody>
        </p:sp>
      </p:grpSp>
      <p:grpSp>
        <p:nvGrpSpPr>
          <p:cNvPr id="11" name="Group 11"/>
          <p:cNvGrpSpPr/>
          <p:nvPr/>
        </p:nvGrpSpPr>
        <p:grpSpPr>
          <a:xfrm>
            <a:off x="10640678" y="2607800"/>
            <a:ext cx="3624393" cy="5071400"/>
            <a:chOff x="0" y="0"/>
            <a:chExt cx="4832523" cy="6761867"/>
          </a:xfrm>
        </p:grpSpPr>
        <p:grpSp>
          <p:nvGrpSpPr>
            <p:cNvPr id="12" name="Group 12"/>
            <p:cNvGrpSpPr/>
            <p:nvPr/>
          </p:nvGrpSpPr>
          <p:grpSpPr>
            <a:xfrm>
              <a:off x="0" y="0"/>
              <a:ext cx="4832523" cy="6761867"/>
              <a:chOff x="0" y="0"/>
              <a:chExt cx="1563189" cy="2187279"/>
            </a:xfrm>
          </p:grpSpPr>
          <p:sp>
            <p:nvSpPr>
              <p:cNvPr id="13" name="Freeform 13"/>
              <p:cNvSpPr/>
              <p:nvPr/>
            </p:nvSpPr>
            <p:spPr>
              <a:xfrm>
                <a:off x="0" y="0"/>
                <a:ext cx="1563189" cy="2187279"/>
              </a:xfrm>
              <a:custGeom>
                <a:avLst/>
                <a:gdLst/>
                <a:ahLst/>
                <a:cxnLst/>
                <a:rect l="l" t="t" r="r" b="b"/>
                <a:pathLst>
                  <a:path w="1563189" h="2187279">
                    <a:moveTo>
                      <a:pt x="1438729" y="2187279"/>
                    </a:moveTo>
                    <a:lnTo>
                      <a:pt x="124460" y="2187279"/>
                    </a:lnTo>
                    <a:cubicBezTo>
                      <a:pt x="55880" y="2187279"/>
                      <a:pt x="0" y="2131399"/>
                      <a:pt x="0" y="2062818"/>
                    </a:cubicBezTo>
                    <a:lnTo>
                      <a:pt x="0" y="124460"/>
                    </a:lnTo>
                    <a:cubicBezTo>
                      <a:pt x="0" y="55880"/>
                      <a:pt x="55880" y="0"/>
                      <a:pt x="124460" y="0"/>
                    </a:cubicBezTo>
                    <a:lnTo>
                      <a:pt x="1438729" y="0"/>
                    </a:lnTo>
                    <a:cubicBezTo>
                      <a:pt x="1507309" y="0"/>
                      <a:pt x="1563189" y="55880"/>
                      <a:pt x="1563189" y="124460"/>
                    </a:cubicBezTo>
                    <a:lnTo>
                      <a:pt x="1563189" y="2062819"/>
                    </a:lnTo>
                    <a:cubicBezTo>
                      <a:pt x="1563189" y="2131399"/>
                      <a:pt x="1507309" y="2187279"/>
                      <a:pt x="1438729" y="2187279"/>
                    </a:cubicBezTo>
                    <a:close/>
                  </a:path>
                </a:pathLst>
              </a:custGeom>
              <a:solidFill>
                <a:srgbClr val="FCB683"/>
              </a:solidFill>
            </p:spPr>
          </p:sp>
        </p:grpSp>
        <p:sp>
          <p:nvSpPr>
            <p:cNvPr id="14" name="Freeform 14"/>
            <p:cNvSpPr/>
            <p:nvPr/>
          </p:nvSpPr>
          <p:spPr>
            <a:xfrm>
              <a:off x="360885" y="338653"/>
              <a:ext cx="473940" cy="473940"/>
            </a:xfrm>
            <a:custGeom>
              <a:avLst/>
              <a:gdLst/>
              <a:ahLst/>
              <a:cxnLst/>
              <a:rect l="l" t="t" r="r" b="b"/>
              <a:pathLst>
                <a:path w="473940" h="473940">
                  <a:moveTo>
                    <a:pt x="0" y="0"/>
                  </a:moveTo>
                  <a:lnTo>
                    <a:pt x="473941" y="0"/>
                  </a:lnTo>
                  <a:lnTo>
                    <a:pt x="473941" y="473941"/>
                  </a:lnTo>
                  <a:lnTo>
                    <a:pt x="0" y="473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426433" y="1741682"/>
              <a:ext cx="3979657" cy="1221897"/>
            </a:xfrm>
            <a:prstGeom prst="rect">
              <a:avLst/>
            </a:prstGeom>
          </p:spPr>
          <p:txBody>
            <a:bodyPr lIns="0" tIns="0" rIns="0" bIns="0" rtlCol="0" anchor="t">
              <a:spAutoFit/>
            </a:bodyPr>
            <a:lstStyle/>
            <a:p>
              <a:pPr algn="l">
                <a:lnSpc>
                  <a:spcPts val="3733"/>
                </a:lnSpc>
                <a:spcBef>
                  <a:spcPct val="0"/>
                </a:spcBef>
              </a:pPr>
              <a:r>
                <a:rPr lang="en-US" sz="2666" b="1" spc="-26">
                  <a:solidFill>
                    <a:srgbClr val="02051A"/>
                  </a:solidFill>
                  <a:latin typeface="Montserrat Medium"/>
                  <a:ea typeface="Montserrat Medium"/>
                  <a:cs typeface="Montserrat Medium"/>
                  <a:sym typeface="Montserrat Medium"/>
                </a:rPr>
                <a:t>Oficiar Conselhos de Classe  </a:t>
              </a:r>
            </a:p>
          </p:txBody>
        </p:sp>
        <p:sp>
          <p:nvSpPr>
            <p:cNvPr id="16" name="TextBox 16"/>
            <p:cNvSpPr txBox="1"/>
            <p:nvPr/>
          </p:nvSpPr>
          <p:spPr>
            <a:xfrm>
              <a:off x="426433" y="3358955"/>
              <a:ext cx="3979657" cy="2698976"/>
            </a:xfrm>
            <a:prstGeom prst="rect">
              <a:avLst/>
            </a:prstGeom>
          </p:spPr>
          <p:txBody>
            <a:bodyPr lIns="0" tIns="0" rIns="0" bIns="0" rtlCol="0" anchor="t">
              <a:spAutoFit/>
            </a:bodyPr>
            <a:lstStyle/>
            <a:p>
              <a:pPr algn="l">
                <a:lnSpc>
                  <a:spcPts val="2760"/>
                </a:lnSpc>
              </a:pPr>
              <a:r>
                <a:rPr lang="en-US" sz="1725" spc="34">
                  <a:solidFill>
                    <a:srgbClr val="02051A"/>
                  </a:solidFill>
                  <a:latin typeface="Montserrat"/>
                  <a:ea typeface="Montserrat"/>
                  <a:cs typeface="Montserrat"/>
                  <a:sym typeface="Montserrat"/>
                </a:rPr>
                <a:t>CORE - Representantes</a:t>
              </a:r>
            </a:p>
            <a:p>
              <a:pPr algn="l">
                <a:lnSpc>
                  <a:spcPts val="2760"/>
                </a:lnSpc>
              </a:pPr>
              <a:r>
                <a:rPr lang="en-US" sz="1725" spc="34">
                  <a:solidFill>
                    <a:srgbClr val="02051A"/>
                  </a:solidFill>
                  <a:latin typeface="Montserrat"/>
                  <a:ea typeface="Montserrat"/>
                  <a:cs typeface="Montserrat"/>
                  <a:sym typeface="Montserrat"/>
                </a:rPr>
                <a:t>CRC - Contadores</a:t>
              </a:r>
            </a:p>
            <a:p>
              <a:pPr algn="l">
                <a:lnSpc>
                  <a:spcPts val="2760"/>
                </a:lnSpc>
              </a:pPr>
              <a:r>
                <a:rPr lang="en-US" sz="1725" spc="34">
                  <a:solidFill>
                    <a:srgbClr val="02051A"/>
                  </a:solidFill>
                  <a:latin typeface="Montserrat"/>
                  <a:ea typeface="Montserrat"/>
                  <a:cs typeface="Montserrat"/>
                  <a:sym typeface="Montserrat"/>
                </a:rPr>
                <a:t>CRECI - Corretores</a:t>
              </a:r>
            </a:p>
            <a:p>
              <a:pPr algn="l">
                <a:lnSpc>
                  <a:spcPts val="2760"/>
                </a:lnSpc>
              </a:pPr>
              <a:endParaRPr lang="en-US" sz="1725" spc="34">
                <a:solidFill>
                  <a:srgbClr val="02051A"/>
                </a:solidFill>
                <a:latin typeface="Montserrat"/>
                <a:ea typeface="Montserrat"/>
                <a:cs typeface="Montserrat"/>
                <a:sym typeface="Montserrat"/>
              </a:endParaRPr>
            </a:p>
            <a:p>
              <a:pPr algn="l">
                <a:lnSpc>
                  <a:spcPts val="2760"/>
                </a:lnSpc>
              </a:pPr>
              <a:endParaRPr lang="en-US" sz="1725" spc="34">
                <a:solidFill>
                  <a:srgbClr val="02051A"/>
                </a:solidFill>
                <a:latin typeface="Montserrat"/>
                <a:ea typeface="Montserrat"/>
                <a:cs typeface="Montserrat"/>
                <a:sym typeface="Montserrat"/>
              </a:endParaRPr>
            </a:p>
            <a:p>
              <a:pPr algn="l">
                <a:lnSpc>
                  <a:spcPts val="2760"/>
                </a:lnSpc>
              </a:pPr>
              <a:endParaRPr lang="en-US" sz="1725" spc="34">
                <a:solidFill>
                  <a:srgbClr val="02051A"/>
                </a:solidFill>
                <a:latin typeface="Montserrat"/>
                <a:ea typeface="Montserrat"/>
                <a:cs typeface="Montserrat"/>
                <a:sym typeface="Montserrat"/>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TextBox 3"/>
          <p:cNvSpPr txBox="1"/>
          <p:nvPr/>
        </p:nvSpPr>
        <p:spPr>
          <a:xfrm>
            <a:off x="0" y="159773"/>
            <a:ext cx="17984871" cy="7442457"/>
          </a:xfrm>
          <a:prstGeom prst="rect">
            <a:avLst/>
          </a:prstGeom>
        </p:spPr>
        <p:txBody>
          <a:bodyPr lIns="0" tIns="0" rIns="0" bIns="0" rtlCol="0" anchor="t">
            <a:spAutoFit/>
          </a:bodyPr>
          <a:lstStyle/>
          <a:p>
            <a:pPr algn="ctr">
              <a:lnSpc>
                <a:spcPts val="3749"/>
              </a:lnSpc>
              <a:spcBef>
                <a:spcPct val="0"/>
              </a:spcBef>
            </a:pPr>
            <a:r>
              <a:rPr lang="en-US" sz="2716">
                <a:solidFill>
                  <a:srgbClr val="000000"/>
                </a:solidFill>
                <a:latin typeface="DM Sans"/>
                <a:ea typeface="DM Sans"/>
                <a:cs typeface="DM Sans"/>
                <a:sym typeface="DM Sans"/>
              </a:rPr>
              <a:t> DESENQUADRAMENTO DE OFÍCIO</a:t>
            </a:r>
          </a:p>
          <a:p>
            <a:pPr algn="ctr">
              <a:lnSpc>
                <a:spcPts val="3749"/>
              </a:lnSpc>
              <a:spcBef>
                <a:spcPct val="0"/>
              </a:spcBef>
            </a:pPr>
            <a:endParaRPr lang="en-US" sz="2716">
              <a:solidFill>
                <a:srgbClr val="000000"/>
              </a:solidFill>
              <a:latin typeface="DM Sans"/>
              <a:ea typeface="DM Sans"/>
              <a:cs typeface="DM Sans"/>
              <a:sym typeface="DM Sans"/>
            </a:endParaRPr>
          </a:p>
          <a:p>
            <a:pPr algn="just">
              <a:lnSpc>
                <a:spcPts val="3749"/>
              </a:lnSpc>
              <a:spcBef>
                <a:spcPct val="0"/>
              </a:spcBef>
            </a:pPr>
            <a:r>
              <a:rPr lang="en-US" sz="2716">
                <a:solidFill>
                  <a:srgbClr val="000000"/>
                </a:solidFill>
                <a:latin typeface="DM Sans"/>
                <a:ea typeface="DM Sans"/>
                <a:cs typeface="DM Sans"/>
                <a:sym typeface="DM Sans"/>
              </a:rPr>
              <a:t>A competência para desenquadrar de ofício um MEI é da RFB e das Secretarias de Fazenda ou de Finanças</a:t>
            </a:r>
          </a:p>
          <a:p>
            <a:pPr algn="just">
              <a:lnSpc>
                <a:spcPts val="3749"/>
              </a:lnSpc>
              <a:spcBef>
                <a:spcPct val="0"/>
              </a:spcBef>
            </a:pPr>
            <a:r>
              <a:rPr lang="en-US" sz="2716">
                <a:solidFill>
                  <a:srgbClr val="000000"/>
                </a:solidFill>
                <a:latin typeface="DM Sans"/>
                <a:ea typeface="DM Sans"/>
                <a:cs typeface="DM Sans"/>
                <a:sym typeface="DM Sans"/>
              </a:rPr>
              <a:t>do Estado ou do Distrito Federal, segundo a localização do estabelecimento e, tratando-se de prestação de</a:t>
            </a:r>
          </a:p>
          <a:p>
            <a:pPr algn="just">
              <a:lnSpc>
                <a:spcPts val="3749"/>
              </a:lnSpc>
              <a:spcBef>
                <a:spcPct val="0"/>
              </a:spcBef>
            </a:pPr>
            <a:r>
              <a:rPr lang="en-US" sz="2716">
                <a:solidFill>
                  <a:srgbClr val="000000"/>
                </a:solidFill>
                <a:latin typeface="DM Sans"/>
                <a:ea typeface="DM Sans"/>
                <a:cs typeface="DM Sans"/>
                <a:sym typeface="DM Sans"/>
              </a:rPr>
              <a:t>serviços incluídos na competência tributária municipal, o Município também será competente para o</a:t>
            </a:r>
          </a:p>
          <a:p>
            <a:pPr algn="just">
              <a:lnSpc>
                <a:spcPts val="3749"/>
              </a:lnSpc>
              <a:spcBef>
                <a:spcPct val="0"/>
              </a:spcBef>
            </a:pPr>
            <a:r>
              <a:rPr lang="en-US" sz="2716">
                <a:solidFill>
                  <a:srgbClr val="000000"/>
                </a:solidFill>
                <a:latin typeface="DM Sans"/>
                <a:ea typeface="DM Sans"/>
                <a:cs typeface="DM Sans"/>
                <a:sym typeface="DM Sans"/>
              </a:rPr>
              <a:t>desenquadramento.</a:t>
            </a:r>
          </a:p>
          <a:p>
            <a:pPr algn="just">
              <a:lnSpc>
                <a:spcPts val="3749"/>
              </a:lnSpc>
              <a:spcBef>
                <a:spcPct val="0"/>
              </a:spcBef>
            </a:pPr>
            <a:endParaRPr lang="en-US" sz="2716">
              <a:solidFill>
                <a:srgbClr val="000000"/>
              </a:solidFill>
              <a:latin typeface="DM Sans"/>
              <a:ea typeface="DM Sans"/>
              <a:cs typeface="DM Sans"/>
              <a:sym typeface="DM Sans"/>
            </a:endParaRPr>
          </a:p>
          <a:p>
            <a:pPr algn="just">
              <a:lnSpc>
                <a:spcPts val="3749"/>
              </a:lnSpc>
              <a:spcBef>
                <a:spcPct val="0"/>
              </a:spcBef>
            </a:pPr>
            <a:r>
              <a:rPr lang="en-US" sz="2716">
                <a:solidFill>
                  <a:srgbClr val="000000"/>
                </a:solidFill>
                <a:latin typeface="DM Sans"/>
                <a:ea typeface="DM Sans"/>
                <a:cs typeface="DM Sans"/>
                <a:sym typeface="DM Sans"/>
              </a:rPr>
              <a:t>O desenquadramento de ofício não depende de comunicação ou solicitação do MEI, e ocorrerá quando:</a:t>
            </a:r>
          </a:p>
          <a:p>
            <a:pPr algn="just">
              <a:lnSpc>
                <a:spcPts val="3749"/>
              </a:lnSpc>
              <a:spcBef>
                <a:spcPct val="0"/>
              </a:spcBef>
            </a:pPr>
            <a:endParaRPr lang="en-US" sz="2716">
              <a:solidFill>
                <a:srgbClr val="000000"/>
              </a:solidFill>
              <a:latin typeface="DM Sans"/>
              <a:ea typeface="DM Sans"/>
              <a:cs typeface="DM Sans"/>
              <a:sym typeface="DM Sans"/>
            </a:endParaRPr>
          </a:p>
          <a:p>
            <a:pPr algn="just">
              <a:lnSpc>
                <a:spcPts val="3749"/>
              </a:lnSpc>
              <a:spcBef>
                <a:spcPct val="0"/>
              </a:spcBef>
            </a:pPr>
            <a:r>
              <a:rPr lang="en-US" sz="2716">
                <a:solidFill>
                  <a:srgbClr val="000000"/>
                </a:solidFill>
                <a:latin typeface="DM Sans"/>
                <a:ea typeface="DM Sans"/>
                <a:cs typeface="DM Sans"/>
                <a:sym typeface="DM Sans"/>
              </a:rPr>
              <a:t>1. for constatada falta da comunicação prevista art. 18-A, § 7º, da Lei Complementar nº 123, de 2006, e art. 115, da Resolução CGSN nº 140, de 2018.), observada a data de produção de efeitos nele prevista, conforme o caso;</a:t>
            </a:r>
          </a:p>
          <a:p>
            <a:pPr algn="just">
              <a:lnSpc>
                <a:spcPts val="3749"/>
              </a:lnSpc>
              <a:spcBef>
                <a:spcPct val="0"/>
              </a:spcBef>
            </a:pPr>
            <a:endParaRPr lang="en-US" sz="2716">
              <a:solidFill>
                <a:srgbClr val="000000"/>
              </a:solidFill>
              <a:latin typeface="DM Sans"/>
              <a:ea typeface="DM Sans"/>
              <a:cs typeface="DM Sans"/>
              <a:sym typeface="DM Sans"/>
            </a:endParaRPr>
          </a:p>
          <a:p>
            <a:pPr algn="just">
              <a:lnSpc>
                <a:spcPts val="3749"/>
              </a:lnSpc>
              <a:spcBef>
                <a:spcPct val="0"/>
              </a:spcBef>
            </a:pPr>
            <a:r>
              <a:rPr lang="en-US" sz="2716">
                <a:solidFill>
                  <a:srgbClr val="000000"/>
                </a:solidFill>
                <a:latin typeface="DM Sans"/>
                <a:ea typeface="DM Sans"/>
                <a:cs typeface="DM Sans"/>
                <a:sym typeface="DM Sans"/>
              </a:rPr>
              <a:t>2. for constatado que o empresário não atendia às condições para ingresso no Simei, previstas no art.</a:t>
            </a:r>
          </a:p>
          <a:p>
            <a:pPr algn="just">
              <a:lnSpc>
                <a:spcPts val="3749"/>
              </a:lnSpc>
              <a:spcBef>
                <a:spcPct val="0"/>
              </a:spcBef>
            </a:pPr>
            <a:r>
              <a:rPr lang="en-US" sz="2716">
                <a:solidFill>
                  <a:srgbClr val="000000"/>
                </a:solidFill>
                <a:latin typeface="DM Sans"/>
                <a:ea typeface="DM Sans"/>
                <a:cs typeface="DM Sans"/>
                <a:sym typeface="DM Sans"/>
              </a:rPr>
              <a:t>100 da Resolução CGSN nº 140/2018, ou que ele tinha prestado declaração inverídica no momento</a:t>
            </a:r>
          </a:p>
          <a:p>
            <a:pPr algn="just">
              <a:lnSpc>
                <a:spcPts val="3749"/>
              </a:lnSpc>
              <a:spcBef>
                <a:spcPct val="0"/>
              </a:spcBef>
            </a:pPr>
            <a:r>
              <a:rPr lang="en-US" sz="2716">
                <a:solidFill>
                  <a:srgbClr val="000000"/>
                </a:solidFill>
                <a:latin typeface="DM Sans"/>
                <a:ea typeface="DM Sans"/>
                <a:cs typeface="DM Sans"/>
                <a:sym typeface="DM Sans"/>
              </a:rPr>
              <a:t>da opção pelo Simei, nos termos do § 2º do art. 102 desta mesma resolução, hipótese em que os</a:t>
            </a:r>
          </a:p>
          <a:p>
            <a:pPr algn="just">
              <a:lnSpc>
                <a:spcPts val="3749"/>
              </a:lnSpc>
              <a:spcBef>
                <a:spcPct val="0"/>
              </a:spcBef>
            </a:pPr>
            <a:r>
              <a:rPr lang="en-US" sz="2716">
                <a:solidFill>
                  <a:srgbClr val="000000"/>
                </a:solidFill>
                <a:latin typeface="DM Sans"/>
                <a:ea typeface="DM Sans"/>
                <a:cs typeface="DM Sans"/>
                <a:sym typeface="DM Sans"/>
              </a:rPr>
              <a:t>efeitos do desenquadramento retroagirão à data de ingresso no regime.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TextBox 3"/>
          <p:cNvSpPr txBox="1"/>
          <p:nvPr/>
        </p:nvSpPr>
        <p:spPr>
          <a:xfrm>
            <a:off x="0" y="159773"/>
            <a:ext cx="13708" cy="451580"/>
          </a:xfrm>
          <a:prstGeom prst="rect">
            <a:avLst/>
          </a:prstGeom>
        </p:spPr>
        <p:txBody>
          <a:bodyPr lIns="0" tIns="0" rIns="0" bIns="0" rtlCol="0" anchor="t">
            <a:spAutoFit/>
          </a:bodyPr>
          <a:lstStyle/>
          <a:p>
            <a:pPr algn="ctr">
              <a:lnSpc>
                <a:spcPts val="3749"/>
              </a:lnSpc>
              <a:spcBef>
                <a:spcPct val="0"/>
              </a:spcBef>
            </a:pPr>
            <a:endParaRPr/>
          </a:p>
        </p:txBody>
      </p:sp>
      <p:sp>
        <p:nvSpPr>
          <p:cNvPr id="4" name="TextBox 4"/>
          <p:cNvSpPr txBox="1"/>
          <p:nvPr/>
        </p:nvSpPr>
        <p:spPr>
          <a:xfrm>
            <a:off x="498042" y="1147548"/>
            <a:ext cx="16263217" cy="6471946"/>
          </a:xfrm>
          <a:prstGeom prst="rect">
            <a:avLst/>
          </a:prstGeom>
        </p:spPr>
        <p:txBody>
          <a:bodyPr lIns="0" tIns="0" rIns="0" bIns="0" rtlCol="0" anchor="t">
            <a:spAutoFit/>
          </a:bodyPr>
          <a:lstStyle/>
          <a:p>
            <a:pPr algn="just">
              <a:lnSpc>
                <a:spcPts val="2605"/>
              </a:lnSpc>
              <a:spcBef>
                <a:spcPct val="0"/>
              </a:spcBef>
            </a:pPr>
            <a:r>
              <a:rPr lang="en-US" sz="1887">
                <a:solidFill>
                  <a:srgbClr val="000000"/>
                </a:solidFill>
                <a:latin typeface="DM Sans"/>
                <a:ea typeface="DM Sans"/>
                <a:cs typeface="DM Sans"/>
                <a:sym typeface="DM Sans"/>
              </a:rPr>
              <a:t>O MEI deverá comunicar seu desenquadramento obrigatório quando:</a:t>
            </a:r>
          </a:p>
          <a:p>
            <a:pPr algn="just">
              <a:lnSpc>
                <a:spcPts val="2605"/>
              </a:lnSpc>
              <a:spcBef>
                <a:spcPct val="0"/>
              </a:spcBef>
            </a:pPr>
            <a:endParaRPr lang="en-US" sz="1887">
              <a:solidFill>
                <a:srgbClr val="000000"/>
              </a:solidFill>
              <a:latin typeface="DM Sans"/>
              <a:ea typeface="DM Sans"/>
              <a:cs typeface="DM Sans"/>
              <a:sym typeface="DM Sans"/>
            </a:endParaRPr>
          </a:p>
          <a:p>
            <a:pPr algn="just">
              <a:lnSpc>
                <a:spcPts val="2605"/>
              </a:lnSpc>
              <a:spcBef>
                <a:spcPct val="0"/>
              </a:spcBef>
            </a:pPr>
            <a:r>
              <a:rPr lang="en-US" sz="1887">
                <a:solidFill>
                  <a:srgbClr val="000000"/>
                </a:solidFill>
                <a:latin typeface="DM Sans"/>
                <a:ea typeface="DM Sans"/>
                <a:cs typeface="DM Sans"/>
                <a:sym typeface="DM Sans"/>
              </a:rPr>
              <a:t> • exceder no ano-calendário o limite de receita bruta previsto no § 1º do artigo 18-A da Lei Complementar nº 123, de 2006, devendo a comunicação ser efetuada até o último dia útil do mês subsequente àquele em que tenha ocorrido o excesso, produzindo efeitos: o a partir de 1º de janeiro do ano-calendário subsequente ao da ocorrência do excesso, na hipótese de não ter ultrapassado o referido limite em mais de 20% ; o retroativamente a 1º de janeiro do ano-calendário da ocorrência do excesso, na hipótese de ter ultrapassado o referido limite em mais de 20%; </a:t>
            </a:r>
          </a:p>
          <a:p>
            <a:pPr algn="just">
              <a:lnSpc>
                <a:spcPts val="2605"/>
              </a:lnSpc>
              <a:spcBef>
                <a:spcPct val="0"/>
              </a:spcBef>
            </a:pPr>
            <a:endParaRPr lang="en-US" sz="1887">
              <a:solidFill>
                <a:srgbClr val="000000"/>
              </a:solidFill>
              <a:latin typeface="DM Sans"/>
              <a:ea typeface="DM Sans"/>
              <a:cs typeface="DM Sans"/>
              <a:sym typeface="DM Sans"/>
            </a:endParaRPr>
          </a:p>
          <a:p>
            <a:pPr algn="just">
              <a:lnSpc>
                <a:spcPts val="2605"/>
              </a:lnSpc>
              <a:spcBef>
                <a:spcPct val="0"/>
              </a:spcBef>
            </a:pPr>
            <a:r>
              <a:rPr lang="en-US" sz="1887">
                <a:solidFill>
                  <a:srgbClr val="000000"/>
                </a:solidFill>
                <a:latin typeface="DM Sans"/>
                <a:ea typeface="DM Sans"/>
                <a:cs typeface="DM Sans"/>
                <a:sym typeface="DM Sans"/>
              </a:rPr>
              <a:t>• exceder no ano-calendário de início de atividade o limite proporcional de receita bruta previsto no § 2º do artigo 18-A da Lei Complementar nº 123, de 2006, devendo a comunicação ser efetuada até o último dia útil do mês subsequente àquele em que tenha ocorrido o excesso, produzindo efeitos: o a partir de 1º de janeiro do ano-calendário subsequente ao da ocorrência do excesso, na hipótese de não ter ultrapassado o referido limite em mais de ; o retroativamente ao início de atividade, na hipótese de ter ultrapassado o referido limite em mais de 20%;</a:t>
            </a:r>
          </a:p>
          <a:p>
            <a:pPr algn="just">
              <a:lnSpc>
                <a:spcPts val="2605"/>
              </a:lnSpc>
              <a:spcBef>
                <a:spcPct val="0"/>
              </a:spcBef>
            </a:pPr>
            <a:endParaRPr lang="en-US" sz="1887">
              <a:solidFill>
                <a:srgbClr val="000000"/>
              </a:solidFill>
              <a:latin typeface="DM Sans"/>
              <a:ea typeface="DM Sans"/>
              <a:cs typeface="DM Sans"/>
              <a:sym typeface="DM Sans"/>
            </a:endParaRPr>
          </a:p>
          <a:p>
            <a:pPr algn="just">
              <a:lnSpc>
                <a:spcPts val="2605"/>
              </a:lnSpc>
              <a:spcBef>
                <a:spcPct val="0"/>
              </a:spcBef>
            </a:pPr>
            <a:r>
              <a:rPr lang="en-US" sz="1887">
                <a:solidFill>
                  <a:srgbClr val="000000"/>
                </a:solidFill>
                <a:latin typeface="DM Sans"/>
                <a:ea typeface="DM Sans"/>
                <a:cs typeface="DM Sans"/>
                <a:sym typeface="DM Sans"/>
              </a:rPr>
              <a:t> • deixar de atender qualquer das condições previstas nos incisos do “caput” do art. 100 da Resolução CGSN nº 140, de 2018, devendo a comunicação ser efetuada até o último dia útil do mês subsequente àquele em que ocorrida a situação de vedação, produzindo efeitos a partir do mês subsequente ao da ocorrência da situação impeditiva; </a:t>
            </a:r>
          </a:p>
          <a:p>
            <a:pPr algn="just">
              <a:lnSpc>
                <a:spcPts val="2605"/>
              </a:lnSpc>
              <a:spcBef>
                <a:spcPct val="0"/>
              </a:spcBef>
            </a:pPr>
            <a:endParaRPr lang="en-US" sz="1887">
              <a:solidFill>
                <a:srgbClr val="000000"/>
              </a:solidFill>
              <a:latin typeface="DM Sans"/>
              <a:ea typeface="DM Sans"/>
              <a:cs typeface="DM Sans"/>
              <a:sym typeface="DM Sans"/>
            </a:endParaRPr>
          </a:p>
          <a:p>
            <a:pPr algn="just">
              <a:lnSpc>
                <a:spcPts val="2605"/>
              </a:lnSpc>
              <a:spcBef>
                <a:spcPct val="0"/>
              </a:spcBef>
            </a:pPr>
            <a:r>
              <a:rPr lang="en-US" sz="1887">
                <a:solidFill>
                  <a:srgbClr val="000000"/>
                </a:solidFill>
                <a:latin typeface="DM Sans"/>
                <a:ea typeface="DM Sans"/>
                <a:cs typeface="DM Sans"/>
                <a:sym typeface="DM Sans"/>
              </a:rPr>
              <a:t> • exercer ocupação que deixou de ser permitida ao MEI, caso em que a comunicação deverá ser feita até o último dia útil do mês em que verificado o impedimento, hipótese em que o desenquadramento ocorrerá a partir do 1º dia do mês de início da produção de efeitos das alterações do Anexo XI desta Resolução. A falta da comunicação obrigatória de desenquadramento sujeita o contribuinte ao desenquadramento de ofício e a uma multa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grpSp>
        <p:nvGrpSpPr>
          <p:cNvPr id="3" name="Group 3"/>
          <p:cNvGrpSpPr/>
          <p:nvPr/>
        </p:nvGrpSpPr>
        <p:grpSpPr>
          <a:xfrm>
            <a:off x="4559687" y="0"/>
            <a:ext cx="9658350" cy="10287000"/>
            <a:chOff x="0" y="0"/>
            <a:chExt cx="2543763" cy="2709333"/>
          </a:xfrm>
        </p:grpSpPr>
        <p:sp>
          <p:nvSpPr>
            <p:cNvPr id="4" name="Freeform 4"/>
            <p:cNvSpPr/>
            <p:nvPr/>
          </p:nvSpPr>
          <p:spPr>
            <a:xfrm>
              <a:off x="0" y="0"/>
              <a:ext cx="2543763" cy="2709333"/>
            </a:xfrm>
            <a:custGeom>
              <a:avLst/>
              <a:gdLst/>
              <a:ahLst/>
              <a:cxnLst/>
              <a:rect l="l" t="t" r="r" b="b"/>
              <a:pathLst>
                <a:path w="2543763" h="2709333">
                  <a:moveTo>
                    <a:pt x="0" y="0"/>
                  </a:moveTo>
                  <a:lnTo>
                    <a:pt x="2543763" y="0"/>
                  </a:lnTo>
                  <a:lnTo>
                    <a:pt x="2543763" y="2709333"/>
                  </a:lnTo>
                  <a:lnTo>
                    <a:pt x="0" y="2709333"/>
                  </a:lnTo>
                  <a:close/>
                </a:path>
              </a:pathLst>
            </a:custGeom>
            <a:solidFill>
              <a:srgbClr val="FCB683">
                <a:alpha val="74902"/>
              </a:srgbClr>
            </a:solidFill>
          </p:spPr>
        </p:sp>
        <p:sp>
          <p:nvSpPr>
            <p:cNvPr id="5" name="TextBox 5"/>
            <p:cNvSpPr txBox="1"/>
            <p:nvPr/>
          </p:nvSpPr>
          <p:spPr>
            <a:xfrm>
              <a:off x="0" y="-38100"/>
              <a:ext cx="2543763" cy="2747433"/>
            </a:xfrm>
            <a:prstGeom prst="rect">
              <a:avLst/>
            </a:prstGeom>
          </p:spPr>
          <p:txBody>
            <a:bodyPr lIns="50800" tIns="50800" rIns="50800" bIns="50800" rtlCol="0" anchor="ctr"/>
            <a:lstStyle/>
            <a:p>
              <a:pPr algn="ctr">
                <a:lnSpc>
                  <a:spcPts val="2605"/>
                </a:lnSpc>
              </a:pPr>
              <a:endParaRPr/>
            </a:p>
          </p:txBody>
        </p:sp>
      </p:grpSp>
      <p:sp>
        <p:nvSpPr>
          <p:cNvPr id="6" name="TextBox 6"/>
          <p:cNvSpPr txBox="1"/>
          <p:nvPr/>
        </p:nvSpPr>
        <p:spPr>
          <a:xfrm>
            <a:off x="4574758" y="333714"/>
            <a:ext cx="9643279" cy="1495425"/>
          </a:xfrm>
          <a:prstGeom prst="rect">
            <a:avLst/>
          </a:prstGeom>
        </p:spPr>
        <p:txBody>
          <a:bodyPr lIns="0" tIns="0" rIns="0" bIns="0" rtlCol="0" anchor="t">
            <a:spAutoFit/>
          </a:bodyPr>
          <a:lstStyle/>
          <a:p>
            <a:pPr algn="ctr">
              <a:lnSpc>
                <a:spcPts val="4367"/>
              </a:lnSpc>
            </a:pPr>
            <a:r>
              <a:rPr lang="en-US" sz="3639" b="1">
                <a:solidFill>
                  <a:srgbClr val="02051A"/>
                </a:solidFill>
                <a:latin typeface="Montserrat Bold"/>
                <a:ea typeface="Montserrat Bold"/>
                <a:cs typeface="Montserrat Bold"/>
                <a:sym typeface="Montserrat Bold"/>
              </a:rPr>
              <a:t>EXCLUSÃO DO SIMPLES</a:t>
            </a:r>
          </a:p>
          <a:p>
            <a:pPr algn="ctr">
              <a:lnSpc>
                <a:spcPts val="4367"/>
              </a:lnSpc>
            </a:pPr>
            <a:r>
              <a:rPr lang="en-US" sz="3639" b="1">
                <a:solidFill>
                  <a:srgbClr val="02051A"/>
                </a:solidFill>
                <a:latin typeface="Montserrat Bold"/>
                <a:ea typeface="Montserrat Bold"/>
                <a:cs typeface="Montserrat Bold"/>
                <a:sym typeface="Montserrat Bold"/>
              </a:rPr>
              <a:t>É EXCLUSÃO DO SIMEI MEI </a:t>
            </a:r>
          </a:p>
          <a:p>
            <a:pPr marL="0" lvl="0" indent="0" algn="ctr">
              <a:lnSpc>
                <a:spcPts val="3167"/>
              </a:lnSpc>
              <a:spcBef>
                <a:spcPct val="0"/>
              </a:spcBef>
            </a:pPr>
            <a:r>
              <a:rPr lang="en-US" sz="2639">
                <a:solidFill>
                  <a:srgbClr val="02051A"/>
                </a:solidFill>
                <a:latin typeface="Montserrat"/>
                <a:ea typeface="Montserrat"/>
                <a:cs typeface="Montserrat"/>
                <a:sym typeface="Montserrat"/>
              </a:rPr>
              <a:t>HIPÓTESES E EFEITOS</a:t>
            </a:r>
          </a:p>
        </p:txBody>
      </p:sp>
      <p:sp>
        <p:nvSpPr>
          <p:cNvPr id="7" name="TextBox 7"/>
          <p:cNvSpPr txBox="1"/>
          <p:nvPr/>
        </p:nvSpPr>
        <p:spPr>
          <a:xfrm>
            <a:off x="5370815" y="4920990"/>
            <a:ext cx="8036094" cy="384432"/>
          </a:xfrm>
          <a:prstGeom prst="rect">
            <a:avLst/>
          </a:prstGeom>
        </p:spPr>
        <p:txBody>
          <a:bodyPr lIns="0" tIns="0" rIns="0" bIns="0" rtlCol="0" anchor="t">
            <a:spAutoFit/>
          </a:bodyPr>
          <a:lstStyle/>
          <a:p>
            <a:pPr marL="0" lvl="0" indent="0" algn="ctr">
              <a:lnSpc>
                <a:spcPts val="3057"/>
              </a:lnSpc>
              <a:spcBef>
                <a:spcPct val="0"/>
              </a:spcBef>
            </a:pPr>
            <a:r>
              <a:rPr lang="en-US" sz="2215">
                <a:solidFill>
                  <a:srgbClr val="02051A"/>
                </a:solidFill>
                <a:latin typeface="DM Sans"/>
                <a:ea typeface="DM Sans"/>
                <a:cs typeface="DM Sans"/>
                <a:sym typeface="DM Sans"/>
              </a:rPr>
              <a:t> Mesmas regras do limite de 20%</a:t>
            </a:r>
          </a:p>
        </p:txBody>
      </p:sp>
      <p:sp>
        <p:nvSpPr>
          <p:cNvPr id="8" name="TextBox 8"/>
          <p:cNvSpPr txBox="1"/>
          <p:nvPr/>
        </p:nvSpPr>
        <p:spPr>
          <a:xfrm>
            <a:off x="4250142" y="5436390"/>
            <a:ext cx="10299898" cy="553784"/>
          </a:xfrm>
          <a:prstGeom prst="rect">
            <a:avLst/>
          </a:prstGeom>
        </p:spPr>
        <p:txBody>
          <a:bodyPr lIns="0" tIns="0" rIns="0" bIns="0" rtlCol="0" anchor="t">
            <a:spAutoFit/>
          </a:bodyPr>
          <a:lstStyle/>
          <a:p>
            <a:pPr marL="0" lvl="0" indent="0" algn="ctr">
              <a:lnSpc>
                <a:spcPts val="4519"/>
              </a:lnSpc>
              <a:spcBef>
                <a:spcPct val="0"/>
              </a:spcBef>
            </a:pPr>
            <a:r>
              <a:rPr lang="en-US" sz="3274" b="1">
                <a:solidFill>
                  <a:srgbClr val="02051A"/>
                </a:solidFill>
                <a:latin typeface="DM Sans Bold"/>
                <a:ea typeface="DM Sans Bold"/>
                <a:cs typeface="DM Sans Bold"/>
                <a:sym typeface="DM Sans Bold"/>
              </a:rPr>
              <a:t>Hipóteses de Vedação ou Declaração Inverídica</a:t>
            </a:r>
          </a:p>
        </p:txBody>
      </p:sp>
      <p:sp>
        <p:nvSpPr>
          <p:cNvPr id="9" name="TextBox 9"/>
          <p:cNvSpPr txBox="1"/>
          <p:nvPr/>
        </p:nvSpPr>
        <p:spPr>
          <a:xfrm>
            <a:off x="4954169" y="4267193"/>
            <a:ext cx="9168097" cy="553784"/>
          </a:xfrm>
          <a:prstGeom prst="rect">
            <a:avLst/>
          </a:prstGeom>
        </p:spPr>
        <p:txBody>
          <a:bodyPr lIns="0" tIns="0" rIns="0" bIns="0" rtlCol="0" anchor="t">
            <a:spAutoFit/>
          </a:bodyPr>
          <a:lstStyle/>
          <a:p>
            <a:pPr marL="0" lvl="0" indent="0" algn="ctr">
              <a:lnSpc>
                <a:spcPts val="4519"/>
              </a:lnSpc>
              <a:spcBef>
                <a:spcPct val="0"/>
              </a:spcBef>
            </a:pPr>
            <a:r>
              <a:rPr lang="en-US" sz="3274" b="1">
                <a:solidFill>
                  <a:srgbClr val="02051A"/>
                </a:solidFill>
                <a:latin typeface="DM Sans Bold"/>
                <a:ea typeface="DM Sans Bold"/>
                <a:cs typeface="DM Sans Bold"/>
                <a:sym typeface="DM Sans Bold"/>
              </a:rPr>
              <a:t>Ultrapassar o Faturamento do Simples</a:t>
            </a:r>
          </a:p>
        </p:txBody>
      </p:sp>
      <p:sp>
        <p:nvSpPr>
          <p:cNvPr id="10" name="TextBox 10"/>
          <p:cNvSpPr txBox="1"/>
          <p:nvPr/>
        </p:nvSpPr>
        <p:spPr>
          <a:xfrm>
            <a:off x="4578452" y="5942549"/>
            <a:ext cx="9643279" cy="384432"/>
          </a:xfrm>
          <a:prstGeom prst="rect">
            <a:avLst/>
          </a:prstGeom>
        </p:spPr>
        <p:txBody>
          <a:bodyPr lIns="0" tIns="0" rIns="0" bIns="0" rtlCol="0" anchor="t">
            <a:spAutoFit/>
          </a:bodyPr>
          <a:lstStyle/>
          <a:p>
            <a:pPr marL="0" lvl="0" indent="0" algn="ctr">
              <a:lnSpc>
                <a:spcPts val="3057"/>
              </a:lnSpc>
              <a:spcBef>
                <a:spcPct val="0"/>
              </a:spcBef>
            </a:pPr>
            <a:r>
              <a:rPr lang="en-US" sz="2215">
                <a:solidFill>
                  <a:srgbClr val="02051A"/>
                </a:solidFill>
                <a:latin typeface="DM Sans"/>
                <a:ea typeface="DM Sans"/>
                <a:cs typeface="DM Sans"/>
                <a:sym typeface="DM Sans"/>
              </a:rPr>
              <a:t>A partir da data de início do período de opção pelo Simples Nacional</a:t>
            </a:r>
          </a:p>
        </p:txBody>
      </p:sp>
      <p:sp>
        <p:nvSpPr>
          <p:cNvPr id="11" name="TextBox 11"/>
          <p:cNvSpPr txBox="1"/>
          <p:nvPr/>
        </p:nvSpPr>
        <p:spPr>
          <a:xfrm>
            <a:off x="4238913" y="6498431"/>
            <a:ext cx="10299898" cy="1125284"/>
          </a:xfrm>
          <a:prstGeom prst="rect">
            <a:avLst/>
          </a:prstGeom>
        </p:spPr>
        <p:txBody>
          <a:bodyPr lIns="0" tIns="0" rIns="0" bIns="0" rtlCol="0" anchor="t">
            <a:spAutoFit/>
          </a:bodyPr>
          <a:lstStyle/>
          <a:p>
            <a:pPr marL="0" lvl="0" indent="0" algn="ctr">
              <a:lnSpc>
                <a:spcPts val="4519"/>
              </a:lnSpc>
              <a:spcBef>
                <a:spcPct val="0"/>
              </a:spcBef>
            </a:pPr>
            <a:r>
              <a:rPr lang="en-US" sz="3274" b="1">
                <a:solidFill>
                  <a:srgbClr val="02051A"/>
                </a:solidFill>
                <a:latin typeface="DM Sans Bold"/>
                <a:ea typeface="DM Sans Bold"/>
                <a:cs typeface="DM Sans Bold"/>
                <a:sym typeface="DM Sans Bold"/>
              </a:rPr>
              <a:t>Ausência ou irregularidade no cadastro fiscal municipal quando exigível</a:t>
            </a:r>
          </a:p>
        </p:txBody>
      </p:sp>
      <p:sp>
        <p:nvSpPr>
          <p:cNvPr id="12" name="TextBox 12"/>
          <p:cNvSpPr txBox="1"/>
          <p:nvPr/>
        </p:nvSpPr>
        <p:spPr>
          <a:xfrm>
            <a:off x="4578452" y="7728491"/>
            <a:ext cx="9643279" cy="384432"/>
          </a:xfrm>
          <a:prstGeom prst="rect">
            <a:avLst/>
          </a:prstGeom>
        </p:spPr>
        <p:txBody>
          <a:bodyPr lIns="0" tIns="0" rIns="0" bIns="0" rtlCol="0" anchor="t">
            <a:spAutoFit/>
          </a:bodyPr>
          <a:lstStyle/>
          <a:p>
            <a:pPr marL="0" lvl="0" indent="0" algn="ctr">
              <a:lnSpc>
                <a:spcPts val="3057"/>
              </a:lnSpc>
              <a:spcBef>
                <a:spcPct val="0"/>
              </a:spcBef>
            </a:pPr>
            <a:r>
              <a:rPr lang="en-US" sz="2215">
                <a:solidFill>
                  <a:srgbClr val="02051A"/>
                </a:solidFill>
                <a:latin typeface="DM Sans"/>
                <a:ea typeface="DM Sans"/>
                <a:cs typeface="DM Sans"/>
                <a:sym typeface="DM Sans"/>
              </a:rPr>
              <a:t> A partir do primeiro dia do mês seguinte ao da ocorrência</a:t>
            </a:r>
          </a:p>
        </p:txBody>
      </p:sp>
      <p:sp>
        <p:nvSpPr>
          <p:cNvPr id="13" name="TextBox 13"/>
          <p:cNvSpPr txBox="1"/>
          <p:nvPr/>
        </p:nvSpPr>
        <p:spPr>
          <a:xfrm>
            <a:off x="4238913" y="8262941"/>
            <a:ext cx="10299898" cy="553784"/>
          </a:xfrm>
          <a:prstGeom prst="rect">
            <a:avLst/>
          </a:prstGeom>
        </p:spPr>
        <p:txBody>
          <a:bodyPr lIns="0" tIns="0" rIns="0" bIns="0" rtlCol="0" anchor="t">
            <a:spAutoFit/>
          </a:bodyPr>
          <a:lstStyle/>
          <a:p>
            <a:pPr marL="0" lvl="0" indent="0" algn="ctr">
              <a:lnSpc>
                <a:spcPts val="4519"/>
              </a:lnSpc>
              <a:spcBef>
                <a:spcPct val="0"/>
              </a:spcBef>
            </a:pPr>
            <a:r>
              <a:rPr lang="en-US" sz="3274" b="1">
                <a:solidFill>
                  <a:srgbClr val="02051A"/>
                </a:solidFill>
                <a:latin typeface="DM Sans Bold"/>
                <a:ea typeface="DM Sans Bold"/>
                <a:cs typeface="DM Sans Bold"/>
                <a:sym typeface="DM Sans Bold"/>
              </a:rPr>
              <a:t>Débitos</a:t>
            </a:r>
          </a:p>
        </p:txBody>
      </p:sp>
      <p:sp>
        <p:nvSpPr>
          <p:cNvPr id="14" name="TextBox 14"/>
          <p:cNvSpPr txBox="1"/>
          <p:nvPr/>
        </p:nvSpPr>
        <p:spPr>
          <a:xfrm>
            <a:off x="4559687" y="8751097"/>
            <a:ext cx="9643279" cy="771890"/>
          </a:xfrm>
          <a:prstGeom prst="rect">
            <a:avLst/>
          </a:prstGeom>
        </p:spPr>
        <p:txBody>
          <a:bodyPr lIns="0" tIns="0" rIns="0" bIns="0" rtlCol="0" anchor="t">
            <a:spAutoFit/>
          </a:bodyPr>
          <a:lstStyle/>
          <a:p>
            <a:pPr marL="0" lvl="0" indent="0" algn="ctr">
              <a:lnSpc>
                <a:spcPts val="3057"/>
              </a:lnSpc>
              <a:spcBef>
                <a:spcPct val="0"/>
              </a:spcBef>
            </a:pPr>
            <a:r>
              <a:rPr lang="en-US" sz="2215">
                <a:solidFill>
                  <a:srgbClr val="02051A"/>
                </a:solidFill>
                <a:latin typeface="DM Sans"/>
                <a:ea typeface="DM Sans"/>
                <a:cs typeface="DM Sans"/>
                <a:sym typeface="DM Sans"/>
              </a:rPr>
              <a:t>A partir do ano-calendário subsequente ao da ciência do termo de exclusão</a:t>
            </a:r>
          </a:p>
        </p:txBody>
      </p:sp>
      <p:sp>
        <p:nvSpPr>
          <p:cNvPr id="15" name="TextBox 15"/>
          <p:cNvSpPr txBox="1"/>
          <p:nvPr/>
        </p:nvSpPr>
        <p:spPr>
          <a:xfrm>
            <a:off x="4578452" y="1771989"/>
            <a:ext cx="9168097" cy="1125284"/>
          </a:xfrm>
          <a:prstGeom prst="rect">
            <a:avLst/>
          </a:prstGeom>
        </p:spPr>
        <p:txBody>
          <a:bodyPr lIns="0" tIns="0" rIns="0" bIns="0" rtlCol="0" anchor="t">
            <a:spAutoFit/>
          </a:bodyPr>
          <a:lstStyle/>
          <a:p>
            <a:pPr marL="0" lvl="0" indent="0" algn="ctr">
              <a:lnSpc>
                <a:spcPts val="4519"/>
              </a:lnSpc>
              <a:spcBef>
                <a:spcPct val="0"/>
              </a:spcBef>
            </a:pPr>
            <a:r>
              <a:rPr lang="en-US" sz="3274" b="1">
                <a:solidFill>
                  <a:srgbClr val="02051A"/>
                </a:solidFill>
                <a:latin typeface="DM Sans Bold"/>
                <a:ea typeface="DM Sans Bold"/>
                <a:cs typeface="DM Sans Bold"/>
                <a:sym typeface="DM Sans Bold"/>
              </a:rPr>
              <a:t>Embaraço ou Resistência a Fiscalização e outras infrações graves</a:t>
            </a:r>
          </a:p>
        </p:txBody>
      </p:sp>
      <p:sp>
        <p:nvSpPr>
          <p:cNvPr id="16" name="TextBox 16"/>
          <p:cNvSpPr txBox="1"/>
          <p:nvPr/>
        </p:nvSpPr>
        <p:spPr>
          <a:xfrm>
            <a:off x="4659152" y="2974337"/>
            <a:ext cx="9444349" cy="1244367"/>
          </a:xfrm>
          <a:prstGeom prst="rect">
            <a:avLst/>
          </a:prstGeom>
        </p:spPr>
        <p:txBody>
          <a:bodyPr lIns="0" tIns="0" rIns="0" bIns="0" rtlCol="0" anchor="t">
            <a:spAutoFit/>
          </a:bodyPr>
          <a:lstStyle/>
          <a:p>
            <a:pPr marL="0" lvl="0" indent="0" algn="ctr">
              <a:lnSpc>
                <a:spcPts val="2505"/>
              </a:lnSpc>
              <a:spcBef>
                <a:spcPct val="0"/>
              </a:spcBef>
            </a:pPr>
            <a:r>
              <a:rPr lang="en-US" sz="1815">
                <a:solidFill>
                  <a:srgbClr val="02051A"/>
                </a:solidFill>
                <a:latin typeface="DM Sans"/>
                <a:ea typeface="DM Sans"/>
                <a:cs typeface="DM Sans"/>
                <a:sym typeface="DM Sans"/>
              </a:rPr>
              <a:t> A partir do próprio mês em que incorridas as seguintes hipóteses, impedindo-se nova opção pelo Simples Nacional pelos 3 (três) anos-calendários subsequentes, período que poderá ser elevado para 10 (dez) anos-calendários no caso do § 2º do art. 84 da Resolução CGSN nº 140, de 2018, quando: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11145"/>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TextBox 3"/>
          <p:cNvSpPr txBox="1"/>
          <p:nvPr/>
        </p:nvSpPr>
        <p:spPr>
          <a:xfrm>
            <a:off x="823895" y="668334"/>
            <a:ext cx="16640191" cy="7439025"/>
          </a:xfrm>
          <a:prstGeom prst="rect">
            <a:avLst/>
          </a:prstGeom>
        </p:spPr>
        <p:txBody>
          <a:bodyPr lIns="0" tIns="0" rIns="0" bIns="0" rtlCol="0" anchor="t">
            <a:spAutoFit/>
          </a:bodyPr>
          <a:lstStyle/>
          <a:p>
            <a:pPr algn="l">
              <a:lnSpc>
                <a:spcPts val="3450"/>
              </a:lnSpc>
            </a:pPr>
            <a:r>
              <a:rPr lang="en-US" sz="2500">
                <a:solidFill>
                  <a:srgbClr val="02051A"/>
                </a:solidFill>
                <a:latin typeface="DM Sans"/>
                <a:ea typeface="DM Sans"/>
                <a:cs typeface="DM Sans"/>
                <a:sym typeface="DM Sans"/>
              </a:rPr>
              <a:t>Verificada a hipótese de vedação, será expedido termo de exclusão do Simples Nacional pelo ente federado competente, que providenciará a ciência ao contribuinte segundo a legislação aplicável. (DTE)</a:t>
            </a:r>
          </a:p>
          <a:p>
            <a:pPr algn="l">
              <a:lnSpc>
                <a:spcPts val="3450"/>
              </a:lnSpc>
            </a:pPr>
            <a:endParaRPr lang="en-US" sz="2500">
              <a:solidFill>
                <a:srgbClr val="02051A"/>
              </a:solidFill>
              <a:latin typeface="DM Sans"/>
              <a:ea typeface="DM Sans"/>
              <a:cs typeface="DM Sans"/>
              <a:sym typeface="DM Sans"/>
            </a:endParaRPr>
          </a:p>
          <a:p>
            <a:pPr algn="l">
              <a:lnSpc>
                <a:spcPts val="3450"/>
              </a:lnSpc>
            </a:pPr>
            <a:r>
              <a:rPr lang="en-US" sz="2500">
                <a:solidFill>
                  <a:srgbClr val="02051A"/>
                </a:solidFill>
                <a:latin typeface="DM Sans"/>
                <a:ea typeface="DM Sans"/>
                <a:cs typeface="DM Sans"/>
                <a:sym typeface="DM Sans"/>
              </a:rPr>
              <a:t>A partir da data da ciência, o contribuinte poderá apresentar impugnação do termo de exclusão dentro do prazo estabelecido pela legislação do ente federado que iniciou o processo. </a:t>
            </a:r>
          </a:p>
          <a:p>
            <a:pPr algn="l">
              <a:lnSpc>
                <a:spcPts val="3450"/>
              </a:lnSpc>
            </a:pPr>
            <a:r>
              <a:rPr lang="en-US" sz="2500">
                <a:solidFill>
                  <a:srgbClr val="02051A"/>
                </a:solidFill>
                <a:latin typeface="DM Sans"/>
                <a:ea typeface="DM Sans"/>
                <a:cs typeface="DM Sans"/>
                <a:sym typeface="DM Sans"/>
              </a:rPr>
              <a:t>A contestação/impugnação ao termo de exclusão deve ser dirigida ao ente que iniciou o processo (RFB, Estado, DF ou Município). </a:t>
            </a:r>
          </a:p>
          <a:p>
            <a:pPr algn="l">
              <a:lnSpc>
                <a:spcPts val="3450"/>
              </a:lnSpc>
            </a:pPr>
            <a:endParaRPr lang="en-US" sz="2500">
              <a:solidFill>
                <a:srgbClr val="02051A"/>
              </a:solidFill>
              <a:latin typeface="DM Sans"/>
              <a:ea typeface="DM Sans"/>
              <a:cs typeface="DM Sans"/>
              <a:sym typeface="DM Sans"/>
            </a:endParaRPr>
          </a:p>
          <a:p>
            <a:pPr algn="l">
              <a:lnSpc>
                <a:spcPts val="3450"/>
              </a:lnSpc>
            </a:pPr>
            <a:r>
              <a:rPr lang="en-US" sz="2500">
                <a:solidFill>
                  <a:srgbClr val="02051A"/>
                </a:solidFill>
                <a:latin typeface="DM Sans"/>
                <a:ea typeface="DM Sans"/>
                <a:cs typeface="DM Sans"/>
                <a:sym typeface="DM Sans"/>
              </a:rPr>
              <a:t>A exclusão de ofício será registrada no Portal do Simples Nacional, pelo ente federado que a promoveu, após </a:t>
            </a:r>
            <a:r>
              <a:rPr lang="en-US" sz="2500" b="1">
                <a:solidFill>
                  <a:srgbClr val="02051A"/>
                </a:solidFill>
                <a:latin typeface="DM Sans Bold"/>
                <a:ea typeface="DM Sans Bold"/>
                <a:cs typeface="DM Sans Bold"/>
                <a:sym typeface="DM Sans Bold"/>
              </a:rPr>
              <a:t>vencido o prazo de impugnação estabelecido pela legislação do ente federado que iniciou o processo, sem sua interposição tempestiva, ou, caso interposto tempestivamente, após a decisão administrativa definitiva desfavorável à empresa.</a:t>
            </a:r>
            <a:r>
              <a:rPr lang="en-US" sz="2500">
                <a:solidFill>
                  <a:srgbClr val="02051A"/>
                </a:solidFill>
                <a:latin typeface="DM Sans"/>
                <a:ea typeface="DM Sans"/>
                <a:cs typeface="DM Sans"/>
                <a:sym typeface="DM Sans"/>
              </a:rPr>
              <a:t> </a:t>
            </a:r>
          </a:p>
          <a:p>
            <a:pPr algn="l">
              <a:lnSpc>
                <a:spcPts val="3450"/>
              </a:lnSpc>
            </a:pPr>
            <a:endParaRPr lang="en-US" sz="2500">
              <a:solidFill>
                <a:srgbClr val="02051A"/>
              </a:solidFill>
              <a:latin typeface="DM Sans"/>
              <a:ea typeface="DM Sans"/>
              <a:cs typeface="DM Sans"/>
              <a:sym typeface="DM Sans"/>
            </a:endParaRPr>
          </a:p>
          <a:p>
            <a:pPr marL="0" lvl="0" indent="0" algn="l">
              <a:lnSpc>
                <a:spcPts val="3450"/>
              </a:lnSpc>
              <a:spcBef>
                <a:spcPct val="0"/>
              </a:spcBef>
            </a:pPr>
            <a:r>
              <a:rPr lang="en-US" sz="2500">
                <a:solidFill>
                  <a:srgbClr val="02051A"/>
                </a:solidFill>
                <a:latin typeface="DM Sans"/>
                <a:ea typeface="DM Sans"/>
                <a:cs typeface="DM Sans"/>
                <a:sym typeface="DM Sans"/>
              </a:rPr>
              <a:t>Nas hipóteses de exclusão de ofício por existência de débito ou por ausência ou irregularidade em cadastro fiscal municipal, estadual ou federal, a comprovação da regularização do débito ou do cadastro fiscal, no prazo de até 30 (trinta) dias </a:t>
            </a:r>
            <a:r>
              <a:rPr lang="en-US" sz="2500" b="1">
                <a:solidFill>
                  <a:srgbClr val="02051A"/>
                </a:solidFill>
                <a:latin typeface="DM Sans Bold"/>
                <a:ea typeface="DM Sans Bold"/>
                <a:cs typeface="DM Sans Bold"/>
                <a:sym typeface="DM Sans Bold"/>
              </a:rPr>
              <a:t>contados a partir da ciência da exclusão de ofício,</a:t>
            </a:r>
            <a:r>
              <a:rPr lang="en-US" sz="2500">
                <a:solidFill>
                  <a:srgbClr val="02051A"/>
                </a:solidFill>
                <a:latin typeface="DM Sans"/>
                <a:ea typeface="DM Sans"/>
                <a:cs typeface="DM Sans"/>
                <a:sym typeface="DM Sans"/>
              </a:rPr>
              <a:t> possibilitará a permanência da ME ou EPP como optante pelo Simples Nacional.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11145"/>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TextBox 3"/>
          <p:cNvSpPr txBox="1"/>
          <p:nvPr/>
        </p:nvSpPr>
        <p:spPr>
          <a:xfrm>
            <a:off x="823895" y="668334"/>
            <a:ext cx="16640191" cy="9629775"/>
          </a:xfrm>
          <a:prstGeom prst="rect">
            <a:avLst/>
          </a:prstGeom>
        </p:spPr>
        <p:txBody>
          <a:bodyPr lIns="0" tIns="0" rIns="0" bIns="0" rtlCol="0" anchor="t">
            <a:spAutoFit/>
          </a:bodyPr>
          <a:lstStyle/>
          <a:p>
            <a:pPr algn="l">
              <a:lnSpc>
                <a:spcPts val="3450"/>
              </a:lnSpc>
            </a:pPr>
            <a:r>
              <a:rPr lang="en-US" sz="2500">
                <a:solidFill>
                  <a:srgbClr val="02051A"/>
                </a:solidFill>
                <a:latin typeface="DM Sans"/>
                <a:ea typeface="DM Sans"/>
                <a:cs typeface="DM Sans"/>
                <a:sym typeface="DM Sans"/>
              </a:rPr>
              <a:t>Art. 122 - Resolução 140</a:t>
            </a:r>
          </a:p>
          <a:p>
            <a:pPr algn="l">
              <a:lnSpc>
                <a:spcPts val="3450"/>
              </a:lnSpc>
            </a:pPr>
            <a:r>
              <a:rPr lang="en-US" sz="2500">
                <a:solidFill>
                  <a:srgbClr val="02051A"/>
                </a:solidFill>
                <a:latin typeface="DM Sans"/>
                <a:ea typeface="DM Sans"/>
                <a:cs typeface="DM Sans"/>
                <a:sym typeface="DM Sans"/>
              </a:rPr>
              <a:t> </a:t>
            </a:r>
          </a:p>
          <a:p>
            <a:pPr algn="l">
              <a:lnSpc>
                <a:spcPts val="3450"/>
              </a:lnSpc>
            </a:pPr>
            <a:r>
              <a:rPr lang="en-US" sz="2500">
                <a:solidFill>
                  <a:srgbClr val="02051A"/>
                </a:solidFill>
                <a:latin typeface="DM Sans"/>
                <a:ea typeface="DM Sans"/>
                <a:cs typeface="DM Sans"/>
                <a:sym typeface="DM Sans"/>
              </a:rPr>
              <a:t>IV - considerar-se-á realizada a comunicação no dia em que o sujeito passivo efetuar a consulta eletrônica ao seu teor; e </a:t>
            </a:r>
          </a:p>
          <a:p>
            <a:pPr algn="l">
              <a:lnSpc>
                <a:spcPts val="3450"/>
              </a:lnSpc>
            </a:pPr>
            <a:r>
              <a:rPr lang="en-US" sz="2500">
                <a:solidFill>
                  <a:srgbClr val="02051A"/>
                </a:solidFill>
                <a:latin typeface="DM Sans"/>
                <a:ea typeface="DM Sans"/>
                <a:cs typeface="DM Sans"/>
                <a:sym typeface="DM Sans"/>
              </a:rPr>
              <a:t> V - na hipótese prevista no inciso IV, nos casos em que a consulta se dê em dia não útil, a comunicação será considerada como realizada no primeiro dia útil seguinte. </a:t>
            </a:r>
          </a:p>
          <a:p>
            <a:pPr algn="l">
              <a:lnSpc>
                <a:spcPts val="3450"/>
              </a:lnSpc>
            </a:pPr>
            <a:r>
              <a:rPr lang="en-US" sz="2500">
                <a:solidFill>
                  <a:srgbClr val="02051A"/>
                </a:solidFill>
                <a:latin typeface="DM Sans"/>
                <a:ea typeface="DM Sans"/>
                <a:cs typeface="DM Sans"/>
                <a:sym typeface="DM Sans"/>
              </a:rPr>
              <a:t> § 2º O sujeito passivo deverá efetuar a consulta referida nos incisos IV e V do § 1º no prazo de até 45 (quarenta e cinco) dias, contado da data da disponibilização da comunicação no Portal a que se refere o inciso I do § 1º, sob pena de ser considerada automaticamente realizada na data do término desse prazo. (Lei Complementar nº 123, de 2006, art. 16, § 1º-C)</a:t>
            </a:r>
          </a:p>
          <a:p>
            <a:pPr algn="l">
              <a:lnSpc>
                <a:spcPts val="3450"/>
              </a:lnSpc>
            </a:pPr>
            <a:r>
              <a:rPr lang="en-US" sz="2500">
                <a:solidFill>
                  <a:srgbClr val="02051A"/>
                </a:solidFill>
                <a:latin typeface="DM Sans"/>
                <a:ea typeface="DM Sans"/>
                <a:cs typeface="DM Sans"/>
                <a:sym typeface="DM Sans"/>
              </a:rPr>
              <a:t>(...)</a:t>
            </a:r>
          </a:p>
          <a:p>
            <a:pPr algn="l">
              <a:lnSpc>
                <a:spcPts val="3450"/>
              </a:lnSpc>
            </a:pPr>
            <a:endParaRPr lang="en-US" sz="2500">
              <a:solidFill>
                <a:srgbClr val="02051A"/>
              </a:solidFill>
              <a:latin typeface="DM Sans"/>
              <a:ea typeface="DM Sans"/>
              <a:cs typeface="DM Sans"/>
              <a:sym typeface="DM Sans"/>
            </a:endParaRPr>
          </a:p>
          <a:p>
            <a:pPr algn="l">
              <a:lnSpc>
                <a:spcPts val="3450"/>
              </a:lnSpc>
            </a:pPr>
            <a:r>
              <a:rPr lang="en-US" sz="2500">
                <a:solidFill>
                  <a:srgbClr val="02051A"/>
                </a:solidFill>
                <a:latin typeface="DM Sans"/>
                <a:ea typeface="DM Sans"/>
                <a:cs typeface="DM Sans"/>
                <a:sym typeface="DM Sans"/>
              </a:rPr>
              <a:t> § 6º O DTE-SN: (Lei Complementar nº 123, de 2006, art. 16, § 1º-B) </a:t>
            </a:r>
          </a:p>
          <a:p>
            <a:pPr algn="l">
              <a:lnSpc>
                <a:spcPts val="3450"/>
              </a:lnSpc>
            </a:pPr>
            <a:r>
              <a:rPr lang="en-US" sz="2500">
                <a:solidFill>
                  <a:srgbClr val="02051A"/>
                </a:solidFill>
                <a:latin typeface="DM Sans"/>
                <a:ea typeface="DM Sans"/>
                <a:cs typeface="DM Sans"/>
                <a:sym typeface="DM Sans"/>
              </a:rPr>
              <a:t> I - não exclui outras formas de notificação, intimação ou avisos previstos nas legislações dos entes federados, incluídas as eletrônicas; </a:t>
            </a:r>
          </a:p>
          <a:p>
            <a:pPr algn="l">
              <a:lnSpc>
                <a:spcPts val="3450"/>
              </a:lnSpc>
            </a:pPr>
            <a:r>
              <a:rPr lang="en-US" sz="2500">
                <a:solidFill>
                  <a:srgbClr val="02051A"/>
                </a:solidFill>
                <a:latin typeface="DM Sans"/>
                <a:ea typeface="DM Sans"/>
                <a:cs typeface="DM Sans"/>
                <a:sym typeface="DM Sans"/>
              </a:rPr>
              <a:t> </a:t>
            </a:r>
          </a:p>
          <a:p>
            <a:pPr algn="l">
              <a:lnSpc>
                <a:spcPts val="3450"/>
              </a:lnSpc>
            </a:pPr>
            <a:r>
              <a:rPr lang="en-US" sz="2500">
                <a:solidFill>
                  <a:srgbClr val="02051A"/>
                </a:solidFill>
                <a:latin typeface="DM Sans"/>
                <a:ea typeface="DM Sans"/>
                <a:cs typeface="DM Sans"/>
                <a:sym typeface="DM Sans"/>
              </a:rPr>
              <a:t> II - aplica-se ao MEI.     </a:t>
            </a:r>
            <a:r>
              <a:rPr lang="en-US" sz="2500" u="sng">
                <a:solidFill>
                  <a:srgbClr val="02051A"/>
                </a:solidFill>
                <a:latin typeface="DM Sans"/>
                <a:ea typeface="DM Sans"/>
                <a:cs typeface="DM Sans"/>
                <a:sym typeface="DM Sans"/>
                <a:hlinkClick r:id="rId3" tooltip="http://normas.receita.fazenda.gov.br/sijut2consulta/link.action?idAto=101537#1995551"/>
              </a:rPr>
              <a:t>(Redação dada pelo(a) Resolução CGSN nº 145, de 11 de junho de 2019)</a:t>
            </a:r>
          </a:p>
          <a:p>
            <a:pPr algn="l">
              <a:lnSpc>
                <a:spcPts val="3450"/>
              </a:lnSpc>
            </a:pPr>
            <a:endParaRPr lang="en-US" sz="2500" u="sng">
              <a:solidFill>
                <a:srgbClr val="02051A"/>
              </a:solidFill>
              <a:latin typeface="DM Sans"/>
              <a:ea typeface="DM Sans"/>
              <a:cs typeface="DM Sans"/>
              <a:sym typeface="DM Sans"/>
              <a:hlinkClick r:id="rId3" tooltip="http://normas.receita.fazenda.gov.br/sijut2consulta/link.action?idAto=101537#1995551"/>
            </a:endParaRPr>
          </a:p>
          <a:p>
            <a:pPr algn="l">
              <a:lnSpc>
                <a:spcPts val="3450"/>
              </a:lnSpc>
            </a:pPr>
            <a:endParaRPr lang="en-US" sz="2500" u="sng">
              <a:solidFill>
                <a:srgbClr val="02051A"/>
              </a:solidFill>
              <a:latin typeface="DM Sans"/>
              <a:ea typeface="DM Sans"/>
              <a:cs typeface="DM Sans"/>
              <a:sym typeface="DM Sans"/>
              <a:hlinkClick r:id="rId3" tooltip="http://normas.receita.fazenda.gov.br/sijut2consulta/link.action?idAto=101537#1995551"/>
            </a:endParaRPr>
          </a:p>
          <a:p>
            <a:pPr algn="l">
              <a:lnSpc>
                <a:spcPts val="3450"/>
              </a:lnSpc>
            </a:pPr>
            <a:endParaRPr lang="en-US" sz="2500" u="sng">
              <a:solidFill>
                <a:srgbClr val="02051A"/>
              </a:solidFill>
              <a:latin typeface="DM Sans"/>
              <a:ea typeface="DM Sans"/>
              <a:cs typeface="DM Sans"/>
              <a:sym typeface="DM Sans"/>
              <a:hlinkClick r:id="rId3" tooltip="http://normas.receita.fazenda.gov.br/sijut2consulta/link.action?idAto=101537#1995551"/>
            </a:endParaRPr>
          </a:p>
          <a:p>
            <a:pPr algn="l">
              <a:lnSpc>
                <a:spcPts val="3450"/>
              </a:lnSpc>
            </a:pPr>
            <a:endParaRPr lang="en-US" sz="2500" u="sng">
              <a:solidFill>
                <a:srgbClr val="02051A"/>
              </a:solidFill>
              <a:latin typeface="DM Sans"/>
              <a:ea typeface="DM Sans"/>
              <a:cs typeface="DM Sans"/>
              <a:sym typeface="DM Sans"/>
              <a:hlinkClick r:id="rId3" tooltip="http://normas.receita.fazenda.gov.br/sijut2consulta/link.action?idAto=101537#1995551"/>
            </a:endParaRPr>
          </a:p>
          <a:p>
            <a:pPr marL="0" lvl="0" indent="0" algn="l">
              <a:lnSpc>
                <a:spcPts val="3450"/>
              </a:lnSpc>
              <a:spcBef>
                <a:spcPct val="0"/>
              </a:spcBef>
            </a:pPr>
            <a:endParaRPr lang="en-US" sz="2500" u="sng">
              <a:solidFill>
                <a:srgbClr val="02051A"/>
              </a:solidFill>
              <a:latin typeface="DM Sans"/>
              <a:ea typeface="DM Sans"/>
              <a:cs typeface="DM Sans"/>
              <a:sym typeface="DM Sans"/>
              <a:hlinkClick r:id="rId3" tooltip="http://normas.receita.fazenda.gov.br/sijut2consulta/link.action?idAto=101537#1995551"/>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72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a:grpSpLocks noChangeAspect="1"/>
          </p:cNvGrpSpPr>
          <p:nvPr/>
        </p:nvGrpSpPr>
        <p:grpSpPr>
          <a:xfrm>
            <a:off x="-9901279" y="0"/>
            <a:ext cx="15430157" cy="10545890"/>
            <a:chOff x="0" y="0"/>
            <a:chExt cx="5508856" cy="3765081"/>
          </a:xfrm>
        </p:grpSpPr>
        <p:sp>
          <p:nvSpPr>
            <p:cNvPr id="4" name="Freeform 4"/>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132A4E"/>
            </a:solidFill>
          </p:spPr>
        </p:sp>
        <p:sp>
          <p:nvSpPr>
            <p:cNvPr id="5" name="Freeform 5"/>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3"/>
              <a:stretch>
                <a:fillRect l="-21503"/>
              </a:stretch>
            </a:blipFill>
          </p:spPr>
        </p:sp>
      </p:grpSp>
      <p:sp>
        <p:nvSpPr>
          <p:cNvPr id="6" name="TextBox 6"/>
          <p:cNvSpPr txBox="1"/>
          <p:nvPr/>
        </p:nvSpPr>
        <p:spPr>
          <a:xfrm>
            <a:off x="4270993" y="272538"/>
            <a:ext cx="10414904" cy="6343650"/>
          </a:xfrm>
          <a:prstGeom prst="rect">
            <a:avLst/>
          </a:prstGeom>
        </p:spPr>
        <p:txBody>
          <a:bodyPr lIns="0" tIns="0" rIns="0" bIns="0" rtlCol="0" anchor="t">
            <a:spAutoFit/>
          </a:bodyPr>
          <a:lstStyle/>
          <a:p>
            <a:pPr algn="ctr">
              <a:lnSpc>
                <a:spcPts val="7132"/>
              </a:lnSpc>
            </a:pPr>
            <a:r>
              <a:rPr lang="en-US" sz="5943" b="1">
                <a:solidFill>
                  <a:srgbClr val="F8F8F9"/>
                </a:solidFill>
                <a:latin typeface="Montserrat Bold"/>
                <a:ea typeface="Montserrat Bold"/>
                <a:cs typeface="Montserrat Bold"/>
                <a:sym typeface="Montserrat Bold"/>
              </a:rPr>
              <a:t> </a:t>
            </a:r>
          </a:p>
          <a:p>
            <a:pPr algn="ctr">
              <a:lnSpc>
                <a:spcPts val="7132"/>
              </a:lnSpc>
            </a:pPr>
            <a:r>
              <a:rPr lang="en-US" sz="5943" b="1" u="sng">
                <a:solidFill>
                  <a:srgbClr val="F8F8F9"/>
                </a:solidFill>
                <a:latin typeface="Montserrat Bold"/>
                <a:ea typeface="Montserrat Bold"/>
                <a:cs typeface="Montserrat Bold"/>
                <a:sym typeface="Montserrat Bold"/>
              </a:rPr>
              <a:t>DES</a:t>
            </a:r>
            <a:r>
              <a:rPr lang="en-US" sz="5943" b="1">
                <a:solidFill>
                  <a:srgbClr val="F8F8F9"/>
                </a:solidFill>
                <a:latin typeface="Montserrat Bold"/>
                <a:ea typeface="Montserrat Bold"/>
                <a:cs typeface="Montserrat Bold"/>
                <a:sym typeface="Montserrat Bold"/>
              </a:rPr>
              <a:t>BUROCRATIZAÇÃO</a:t>
            </a:r>
          </a:p>
          <a:p>
            <a:pPr algn="ctr">
              <a:lnSpc>
                <a:spcPts val="7132"/>
              </a:lnSpc>
            </a:pPr>
            <a:r>
              <a:rPr lang="en-US" sz="5943" b="1">
                <a:solidFill>
                  <a:srgbClr val="F8F8F9"/>
                </a:solidFill>
                <a:latin typeface="Montserrat Bold"/>
                <a:ea typeface="Montserrat Bold"/>
                <a:cs typeface="Montserrat Bold"/>
                <a:sym typeface="Montserrat Bold"/>
              </a:rPr>
              <a:t>X</a:t>
            </a:r>
          </a:p>
          <a:p>
            <a:pPr algn="ctr">
              <a:lnSpc>
                <a:spcPts val="7132"/>
              </a:lnSpc>
            </a:pPr>
            <a:r>
              <a:rPr lang="en-US" sz="5943" b="1">
                <a:solidFill>
                  <a:srgbClr val="F8F8F9"/>
                </a:solidFill>
                <a:latin typeface="Montserrat Bold"/>
                <a:ea typeface="Montserrat Bold"/>
                <a:cs typeface="Montserrat Bold"/>
                <a:sym typeface="Montserrat Bold"/>
              </a:rPr>
              <a:t>BUROCRACIA</a:t>
            </a:r>
          </a:p>
          <a:p>
            <a:pPr algn="ctr">
              <a:lnSpc>
                <a:spcPts val="7132"/>
              </a:lnSpc>
            </a:pPr>
            <a:r>
              <a:rPr lang="en-US" sz="5943" b="1">
                <a:solidFill>
                  <a:srgbClr val="F8F8F9"/>
                </a:solidFill>
                <a:latin typeface="Montserrat Bold"/>
                <a:ea typeface="Montserrat Bold"/>
                <a:cs typeface="Montserrat Bold"/>
                <a:sym typeface="Montserrat Bold"/>
              </a:rPr>
              <a:t>EFICIENTE</a:t>
            </a:r>
          </a:p>
          <a:p>
            <a:pPr algn="ctr">
              <a:lnSpc>
                <a:spcPts val="7132"/>
              </a:lnSpc>
            </a:pPr>
            <a:endParaRPr lang="en-US" sz="5943" b="1">
              <a:solidFill>
                <a:srgbClr val="F8F8F9"/>
              </a:solidFill>
              <a:latin typeface="Montserrat Bold"/>
              <a:ea typeface="Montserrat Bold"/>
              <a:cs typeface="Montserrat Bold"/>
              <a:sym typeface="Montserrat Bold"/>
            </a:endParaRPr>
          </a:p>
          <a:p>
            <a:pPr marL="0" lvl="0" indent="0" algn="ctr">
              <a:lnSpc>
                <a:spcPts val="7132"/>
              </a:lnSpc>
              <a:spcBef>
                <a:spcPct val="0"/>
              </a:spcBef>
            </a:pPr>
            <a:endParaRPr lang="en-US" sz="5943" b="1">
              <a:solidFill>
                <a:srgbClr val="F8F8F9"/>
              </a:solidFill>
              <a:latin typeface="Montserrat Bold"/>
              <a:ea typeface="Montserrat Bold"/>
              <a:cs typeface="Montserrat Bold"/>
              <a:sym typeface="Montserrat Bold"/>
            </a:endParaRPr>
          </a:p>
        </p:txBody>
      </p:sp>
      <p:sp>
        <p:nvSpPr>
          <p:cNvPr id="7" name="Freeform 7"/>
          <p:cNvSpPr/>
          <p:nvPr/>
        </p:nvSpPr>
        <p:spPr>
          <a:xfrm>
            <a:off x="-2622339" y="7919689"/>
            <a:ext cx="6452848" cy="5596379"/>
          </a:xfrm>
          <a:custGeom>
            <a:avLst/>
            <a:gdLst/>
            <a:ahLst/>
            <a:cxnLst/>
            <a:rect l="l" t="t" r="r" b="b"/>
            <a:pathLst>
              <a:path w="6452848" h="5596379">
                <a:moveTo>
                  <a:pt x="0" y="0"/>
                </a:moveTo>
                <a:lnTo>
                  <a:pt x="6452849" y="0"/>
                </a:lnTo>
                <a:lnTo>
                  <a:pt x="6452849" y="5596379"/>
                </a:lnTo>
                <a:lnTo>
                  <a:pt x="0" y="55963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800000">
            <a:off x="13367400" y="-2798190"/>
            <a:ext cx="6452848" cy="5596379"/>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4677776" y="6033839"/>
            <a:ext cx="10008121" cy="2356918"/>
          </a:xfrm>
          <a:prstGeom prst="rect">
            <a:avLst/>
          </a:prstGeom>
        </p:spPr>
        <p:txBody>
          <a:bodyPr lIns="0" tIns="0" rIns="0" bIns="0" rtlCol="0" anchor="t">
            <a:spAutoFit/>
          </a:bodyPr>
          <a:lstStyle/>
          <a:p>
            <a:pPr algn="l">
              <a:lnSpc>
                <a:spcPts val="3768"/>
              </a:lnSpc>
            </a:pPr>
            <a:endParaRPr/>
          </a:p>
          <a:p>
            <a:pPr marL="0" lvl="0" indent="0" algn="l">
              <a:lnSpc>
                <a:spcPts val="3768"/>
              </a:lnSpc>
              <a:spcBef>
                <a:spcPct val="0"/>
              </a:spcBef>
            </a:pPr>
            <a:r>
              <a:rPr lang="en-US" sz="2731">
                <a:solidFill>
                  <a:srgbClr val="F8F8F9"/>
                </a:solidFill>
                <a:latin typeface="DM Sans"/>
                <a:ea typeface="DM Sans"/>
                <a:cs typeface="DM Sans"/>
                <a:sym typeface="DM Sans"/>
              </a:rPr>
              <a:t>Você é responsável pelo que diz e por criar um ambiente no qual as pessoas compartilham o mesmo significado das palavras e onde suas ideias atrativas e interessantes para o ouvinte.</a:t>
            </a:r>
          </a:p>
        </p:txBody>
      </p:sp>
      <p:sp>
        <p:nvSpPr>
          <p:cNvPr id="10" name="TextBox 10"/>
          <p:cNvSpPr txBox="1"/>
          <p:nvPr/>
        </p:nvSpPr>
        <p:spPr>
          <a:xfrm>
            <a:off x="8465919" y="5476161"/>
            <a:ext cx="4402447" cy="555076"/>
          </a:xfrm>
          <a:prstGeom prst="rect">
            <a:avLst/>
          </a:prstGeom>
        </p:spPr>
        <p:txBody>
          <a:bodyPr lIns="0" tIns="0" rIns="0" bIns="0" rtlCol="0" anchor="t">
            <a:spAutoFit/>
          </a:bodyPr>
          <a:lstStyle/>
          <a:p>
            <a:pPr marL="0" lvl="0" indent="0" algn="l">
              <a:lnSpc>
                <a:spcPts val="4519"/>
              </a:lnSpc>
              <a:spcBef>
                <a:spcPct val="0"/>
              </a:spcBef>
            </a:pPr>
            <a:r>
              <a:rPr lang="en-US" sz="3274" b="1">
                <a:solidFill>
                  <a:srgbClr val="F8F8F9"/>
                </a:solidFill>
                <a:latin typeface="DM Sans Bold"/>
                <a:ea typeface="DM Sans Bold"/>
                <a:cs typeface="DM Sans Bold"/>
                <a:sym typeface="DM Sans Bold"/>
              </a:rPr>
              <a:t>Comunicar</a:t>
            </a:r>
          </a:p>
        </p:txBody>
      </p:sp>
      <p:grpSp>
        <p:nvGrpSpPr>
          <p:cNvPr id="11" name="Group 11"/>
          <p:cNvGrpSpPr/>
          <p:nvPr/>
        </p:nvGrpSpPr>
        <p:grpSpPr>
          <a:xfrm>
            <a:off x="6974368" y="5143500"/>
            <a:ext cx="1142373" cy="114237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6B01"/>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sp>
        <p:nvSpPr>
          <p:cNvPr id="14" name="Freeform 14"/>
          <p:cNvSpPr/>
          <p:nvPr/>
        </p:nvSpPr>
        <p:spPr>
          <a:xfrm>
            <a:off x="7178971" y="5357435"/>
            <a:ext cx="733166" cy="714504"/>
          </a:xfrm>
          <a:custGeom>
            <a:avLst/>
            <a:gdLst/>
            <a:ahLst/>
            <a:cxnLst/>
            <a:rect l="l" t="t" r="r" b="b"/>
            <a:pathLst>
              <a:path w="733166" h="714504">
                <a:moveTo>
                  <a:pt x="0" y="0"/>
                </a:moveTo>
                <a:lnTo>
                  <a:pt x="733166" y="0"/>
                </a:lnTo>
                <a:lnTo>
                  <a:pt x="733166" y="714504"/>
                </a:lnTo>
                <a:lnTo>
                  <a:pt x="0" y="714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4276418" y="1390815"/>
            <a:ext cx="8464299" cy="6303201"/>
          </a:xfrm>
          <a:custGeom>
            <a:avLst/>
            <a:gdLst/>
            <a:ahLst/>
            <a:cxnLst/>
            <a:rect l="l" t="t" r="r" b="b"/>
            <a:pathLst>
              <a:path w="8464299" h="6303201">
                <a:moveTo>
                  <a:pt x="0" y="0"/>
                </a:moveTo>
                <a:lnTo>
                  <a:pt x="8464299" y="0"/>
                </a:lnTo>
                <a:lnTo>
                  <a:pt x="8464299" y="6303201"/>
                </a:lnTo>
                <a:lnTo>
                  <a:pt x="0" y="6303201"/>
                </a:lnTo>
                <a:lnTo>
                  <a:pt x="0" y="0"/>
                </a:lnTo>
                <a:close/>
              </a:path>
            </a:pathLst>
          </a:custGeom>
          <a:blipFill>
            <a:blip r:embed="rId3"/>
            <a:stretch>
              <a:fillRect/>
            </a:stretch>
          </a:blipFill>
        </p:spPr>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3050348" y="377250"/>
            <a:ext cx="9561951" cy="4350743"/>
          </a:xfrm>
          <a:custGeom>
            <a:avLst/>
            <a:gdLst/>
            <a:ahLst/>
            <a:cxnLst/>
            <a:rect l="l" t="t" r="r" b="b"/>
            <a:pathLst>
              <a:path w="9561951" h="4350743">
                <a:moveTo>
                  <a:pt x="0" y="0"/>
                </a:moveTo>
                <a:lnTo>
                  <a:pt x="9561951" y="0"/>
                </a:lnTo>
                <a:lnTo>
                  <a:pt x="9561951" y="4350743"/>
                </a:lnTo>
                <a:lnTo>
                  <a:pt x="0" y="4350743"/>
                </a:lnTo>
                <a:lnTo>
                  <a:pt x="0" y="0"/>
                </a:lnTo>
                <a:close/>
              </a:path>
            </a:pathLst>
          </a:custGeom>
          <a:blipFill>
            <a:blip r:embed="rId3"/>
            <a:stretch>
              <a:fillRect l="-318" r="-318"/>
            </a:stretch>
          </a:blipFill>
        </p:spPr>
      </p:sp>
      <p:sp>
        <p:nvSpPr>
          <p:cNvPr id="4" name="Freeform 4"/>
          <p:cNvSpPr/>
          <p:nvPr/>
        </p:nvSpPr>
        <p:spPr>
          <a:xfrm>
            <a:off x="3441093" y="4571258"/>
            <a:ext cx="11405813" cy="5389439"/>
          </a:xfrm>
          <a:custGeom>
            <a:avLst/>
            <a:gdLst/>
            <a:ahLst/>
            <a:cxnLst/>
            <a:rect l="l" t="t" r="r" b="b"/>
            <a:pathLst>
              <a:path w="11405813" h="5389439">
                <a:moveTo>
                  <a:pt x="0" y="0"/>
                </a:moveTo>
                <a:lnTo>
                  <a:pt x="11405814" y="0"/>
                </a:lnTo>
                <a:lnTo>
                  <a:pt x="11405814" y="5389439"/>
                </a:lnTo>
                <a:lnTo>
                  <a:pt x="0" y="5389439"/>
                </a:lnTo>
                <a:lnTo>
                  <a:pt x="0" y="0"/>
                </a:lnTo>
                <a:close/>
              </a:path>
            </a:pathLst>
          </a:custGeom>
          <a:blipFill>
            <a:blip r:embed="rId4"/>
            <a:stretch>
              <a:fillRect/>
            </a:stretch>
          </a:blipFill>
        </p:spPr>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4910032" y="188518"/>
            <a:ext cx="7073866" cy="9330733"/>
          </a:xfrm>
          <a:custGeom>
            <a:avLst/>
            <a:gdLst/>
            <a:ahLst/>
            <a:cxnLst/>
            <a:rect l="l" t="t" r="r" b="b"/>
            <a:pathLst>
              <a:path w="7073866" h="9330733">
                <a:moveTo>
                  <a:pt x="0" y="0"/>
                </a:moveTo>
                <a:lnTo>
                  <a:pt x="7073866" y="0"/>
                </a:lnTo>
                <a:lnTo>
                  <a:pt x="7073866" y="9330732"/>
                </a:lnTo>
                <a:lnTo>
                  <a:pt x="0" y="9330732"/>
                </a:lnTo>
                <a:lnTo>
                  <a:pt x="0" y="0"/>
                </a:lnTo>
                <a:close/>
              </a:path>
            </a:pathLst>
          </a:custGeom>
          <a:blipFill>
            <a:blip r:embed="rId3"/>
            <a:stretch>
              <a:fillRect/>
            </a:stretch>
          </a:blipFill>
        </p:spPr>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1402319" y="461963"/>
            <a:ext cx="13388153" cy="2803688"/>
          </a:xfrm>
          <a:custGeom>
            <a:avLst/>
            <a:gdLst/>
            <a:ahLst/>
            <a:cxnLst/>
            <a:rect l="l" t="t" r="r" b="b"/>
            <a:pathLst>
              <a:path w="13388153" h="2803688">
                <a:moveTo>
                  <a:pt x="0" y="0"/>
                </a:moveTo>
                <a:lnTo>
                  <a:pt x="13388153" y="0"/>
                </a:lnTo>
                <a:lnTo>
                  <a:pt x="13388153" y="2803688"/>
                </a:lnTo>
                <a:lnTo>
                  <a:pt x="0" y="2803688"/>
                </a:lnTo>
                <a:lnTo>
                  <a:pt x="0" y="0"/>
                </a:lnTo>
                <a:close/>
              </a:path>
            </a:pathLst>
          </a:custGeom>
          <a:blipFill>
            <a:blip r:embed="rId3"/>
            <a:stretch>
              <a:fillRect/>
            </a:stretch>
          </a:blipFill>
        </p:spPr>
      </p:sp>
      <p:sp>
        <p:nvSpPr>
          <p:cNvPr id="4" name="Freeform 4"/>
          <p:cNvSpPr/>
          <p:nvPr/>
        </p:nvSpPr>
        <p:spPr>
          <a:xfrm>
            <a:off x="3730496" y="3439606"/>
            <a:ext cx="10243098" cy="5818694"/>
          </a:xfrm>
          <a:custGeom>
            <a:avLst/>
            <a:gdLst/>
            <a:ahLst/>
            <a:cxnLst/>
            <a:rect l="l" t="t" r="r" b="b"/>
            <a:pathLst>
              <a:path w="10243098" h="5818694">
                <a:moveTo>
                  <a:pt x="0" y="0"/>
                </a:moveTo>
                <a:lnTo>
                  <a:pt x="10243098" y="0"/>
                </a:lnTo>
                <a:lnTo>
                  <a:pt x="10243098" y="5818694"/>
                </a:lnTo>
                <a:lnTo>
                  <a:pt x="0" y="5818694"/>
                </a:lnTo>
                <a:lnTo>
                  <a:pt x="0" y="0"/>
                </a:lnTo>
                <a:close/>
              </a:path>
            </a:pathLst>
          </a:custGeom>
          <a:blipFill>
            <a:blip r:embed="rId4"/>
            <a:stretch>
              <a:fillRect/>
            </a:stretch>
          </a:blipFill>
        </p:spPr>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605749" y="396161"/>
            <a:ext cx="7591180" cy="3919288"/>
          </a:xfrm>
          <a:custGeom>
            <a:avLst/>
            <a:gdLst/>
            <a:ahLst/>
            <a:cxnLst/>
            <a:rect l="l" t="t" r="r" b="b"/>
            <a:pathLst>
              <a:path w="7591180" h="3919288">
                <a:moveTo>
                  <a:pt x="0" y="0"/>
                </a:moveTo>
                <a:lnTo>
                  <a:pt x="7591180" y="0"/>
                </a:lnTo>
                <a:lnTo>
                  <a:pt x="7591180" y="3919288"/>
                </a:lnTo>
                <a:lnTo>
                  <a:pt x="0" y="3919288"/>
                </a:lnTo>
                <a:lnTo>
                  <a:pt x="0" y="0"/>
                </a:lnTo>
                <a:close/>
              </a:path>
            </a:pathLst>
          </a:custGeom>
          <a:blipFill>
            <a:blip r:embed="rId3"/>
            <a:stretch>
              <a:fillRect/>
            </a:stretch>
          </a:blipFill>
        </p:spPr>
      </p:sp>
      <p:sp>
        <p:nvSpPr>
          <p:cNvPr id="4" name="Freeform 4"/>
          <p:cNvSpPr/>
          <p:nvPr/>
        </p:nvSpPr>
        <p:spPr>
          <a:xfrm>
            <a:off x="293317" y="4315449"/>
            <a:ext cx="12755299" cy="1999578"/>
          </a:xfrm>
          <a:custGeom>
            <a:avLst/>
            <a:gdLst/>
            <a:ahLst/>
            <a:cxnLst/>
            <a:rect l="l" t="t" r="r" b="b"/>
            <a:pathLst>
              <a:path w="12755299" h="1999578">
                <a:moveTo>
                  <a:pt x="0" y="0"/>
                </a:moveTo>
                <a:lnTo>
                  <a:pt x="12755299" y="0"/>
                </a:lnTo>
                <a:lnTo>
                  <a:pt x="12755299" y="1999578"/>
                </a:lnTo>
                <a:lnTo>
                  <a:pt x="0" y="1999578"/>
                </a:lnTo>
                <a:lnTo>
                  <a:pt x="0" y="0"/>
                </a:lnTo>
                <a:close/>
              </a:path>
            </a:pathLst>
          </a:custGeom>
          <a:blipFill>
            <a:blip r:embed="rId4"/>
            <a:stretch>
              <a:fillRect/>
            </a:stretch>
          </a:blipFill>
        </p:spPr>
      </p:sp>
      <p:sp>
        <p:nvSpPr>
          <p:cNvPr id="5" name="Freeform 5"/>
          <p:cNvSpPr/>
          <p:nvPr/>
        </p:nvSpPr>
        <p:spPr>
          <a:xfrm>
            <a:off x="13590412" y="1752618"/>
            <a:ext cx="3668888" cy="5750608"/>
          </a:xfrm>
          <a:custGeom>
            <a:avLst/>
            <a:gdLst/>
            <a:ahLst/>
            <a:cxnLst/>
            <a:rect l="l" t="t" r="r" b="b"/>
            <a:pathLst>
              <a:path w="3668888" h="5750608">
                <a:moveTo>
                  <a:pt x="0" y="0"/>
                </a:moveTo>
                <a:lnTo>
                  <a:pt x="3668888" y="0"/>
                </a:lnTo>
                <a:lnTo>
                  <a:pt x="3668888" y="5750607"/>
                </a:lnTo>
                <a:lnTo>
                  <a:pt x="0" y="5750607"/>
                </a:lnTo>
                <a:lnTo>
                  <a:pt x="0" y="0"/>
                </a:lnTo>
                <a:close/>
              </a:path>
            </a:pathLst>
          </a:custGeom>
          <a:blipFill>
            <a:blip r:embed="rId5"/>
            <a:stretch>
              <a:fillRect/>
            </a:stretch>
          </a:blipFill>
        </p:spPr>
      </p:sp>
      <p:sp>
        <p:nvSpPr>
          <p:cNvPr id="6" name="Freeform 6"/>
          <p:cNvSpPr/>
          <p:nvPr/>
        </p:nvSpPr>
        <p:spPr>
          <a:xfrm>
            <a:off x="1180832" y="6857528"/>
            <a:ext cx="11461135" cy="1291395"/>
          </a:xfrm>
          <a:custGeom>
            <a:avLst/>
            <a:gdLst/>
            <a:ahLst/>
            <a:cxnLst/>
            <a:rect l="l" t="t" r="r" b="b"/>
            <a:pathLst>
              <a:path w="11461135" h="1291395">
                <a:moveTo>
                  <a:pt x="0" y="0"/>
                </a:moveTo>
                <a:lnTo>
                  <a:pt x="11461135" y="0"/>
                </a:lnTo>
                <a:lnTo>
                  <a:pt x="11461135" y="1291395"/>
                </a:lnTo>
                <a:lnTo>
                  <a:pt x="0" y="1291395"/>
                </a:lnTo>
                <a:lnTo>
                  <a:pt x="0" y="0"/>
                </a:lnTo>
                <a:close/>
              </a:path>
            </a:pathLst>
          </a:custGeom>
          <a:blipFill>
            <a:blip r:embed="rId6"/>
            <a:stretch>
              <a:fillRect/>
            </a:stretch>
          </a:blipFill>
        </p:spPr>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490174" y="279711"/>
            <a:ext cx="9215983" cy="5274679"/>
          </a:xfrm>
          <a:custGeom>
            <a:avLst/>
            <a:gdLst/>
            <a:ahLst/>
            <a:cxnLst/>
            <a:rect l="l" t="t" r="r" b="b"/>
            <a:pathLst>
              <a:path w="9215983" h="5274679">
                <a:moveTo>
                  <a:pt x="0" y="0"/>
                </a:moveTo>
                <a:lnTo>
                  <a:pt x="9215982" y="0"/>
                </a:lnTo>
                <a:lnTo>
                  <a:pt x="9215982" y="5274680"/>
                </a:lnTo>
                <a:lnTo>
                  <a:pt x="0" y="5274680"/>
                </a:lnTo>
                <a:lnTo>
                  <a:pt x="0" y="0"/>
                </a:lnTo>
                <a:close/>
              </a:path>
            </a:pathLst>
          </a:custGeom>
          <a:blipFill>
            <a:blip r:embed="rId3"/>
            <a:stretch>
              <a:fillRect/>
            </a:stretch>
          </a:blipFill>
        </p:spPr>
      </p:sp>
      <p:sp>
        <p:nvSpPr>
          <p:cNvPr id="4" name="Freeform 4"/>
          <p:cNvSpPr/>
          <p:nvPr/>
        </p:nvSpPr>
        <p:spPr>
          <a:xfrm>
            <a:off x="10273550" y="3272901"/>
            <a:ext cx="7092142" cy="6214231"/>
          </a:xfrm>
          <a:custGeom>
            <a:avLst/>
            <a:gdLst/>
            <a:ahLst/>
            <a:cxnLst/>
            <a:rect l="l" t="t" r="r" b="b"/>
            <a:pathLst>
              <a:path w="7092142" h="6214231">
                <a:moveTo>
                  <a:pt x="0" y="0"/>
                </a:moveTo>
                <a:lnTo>
                  <a:pt x="7092142" y="0"/>
                </a:lnTo>
                <a:lnTo>
                  <a:pt x="7092142" y="6214232"/>
                </a:lnTo>
                <a:lnTo>
                  <a:pt x="0" y="6214232"/>
                </a:lnTo>
                <a:lnTo>
                  <a:pt x="0" y="0"/>
                </a:lnTo>
                <a:close/>
              </a:path>
            </a:pathLst>
          </a:custGeom>
          <a:blipFill>
            <a:blip r:embed="rId4"/>
            <a:stretch>
              <a:fillRect/>
            </a:stretch>
          </a:blipFill>
        </p:spPr>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3121193" y="147624"/>
            <a:ext cx="4340460" cy="9991752"/>
          </a:xfrm>
          <a:custGeom>
            <a:avLst/>
            <a:gdLst/>
            <a:ahLst/>
            <a:cxnLst/>
            <a:rect l="l" t="t" r="r" b="b"/>
            <a:pathLst>
              <a:path w="4340460" h="9991752">
                <a:moveTo>
                  <a:pt x="0" y="0"/>
                </a:moveTo>
                <a:lnTo>
                  <a:pt x="4340460" y="0"/>
                </a:lnTo>
                <a:lnTo>
                  <a:pt x="4340460" y="9991752"/>
                </a:lnTo>
                <a:lnTo>
                  <a:pt x="0" y="9991752"/>
                </a:lnTo>
                <a:lnTo>
                  <a:pt x="0" y="0"/>
                </a:lnTo>
                <a:close/>
              </a:path>
            </a:pathLst>
          </a:custGeom>
          <a:blipFill>
            <a:blip r:embed="rId3"/>
            <a:stretch>
              <a:fillRect/>
            </a:stretch>
          </a:blipFill>
        </p:spPr>
      </p:sp>
      <p:sp>
        <p:nvSpPr>
          <p:cNvPr id="4" name="Freeform 4"/>
          <p:cNvSpPr/>
          <p:nvPr/>
        </p:nvSpPr>
        <p:spPr>
          <a:xfrm>
            <a:off x="7746467" y="1997392"/>
            <a:ext cx="9512833" cy="5399175"/>
          </a:xfrm>
          <a:custGeom>
            <a:avLst/>
            <a:gdLst/>
            <a:ahLst/>
            <a:cxnLst/>
            <a:rect l="l" t="t" r="r" b="b"/>
            <a:pathLst>
              <a:path w="9512833" h="5399175">
                <a:moveTo>
                  <a:pt x="0" y="0"/>
                </a:moveTo>
                <a:lnTo>
                  <a:pt x="9512833" y="0"/>
                </a:lnTo>
                <a:lnTo>
                  <a:pt x="9512833" y="5399176"/>
                </a:lnTo>
                <a:lnTo>
                  <a:pt x="0" y="5399176"/>
                </a:lnTo>
                <a:lnTo>
                  <a:pt x="0" y="0"/>
                </a:lnTo>
                <a:close/>
              </a:path>
            </a:pathLst>
          </a:custGeom>
          <a:blipFill>
            <a:blip r:embed="rId4"/>
            <a:stretch>
              <a:fillRect/>
            </a:stretch>
          </a:blipFill>
        </p:spPr>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5400908" y="1313661"/>
            <a:ext cx="8543849" cy="7102074"/>
          </a:xfrm>
          <a:custGeom>
            <a:avLst/>
            <a:gdLst/>
            <a:ahLst/>
            <a:cxnLst/>
            <a:rect l="l" t="t" r="r" b="b"/>
            <a:pathLst>
              <a:path w="8543849" h="7102074">
                <a:moveTo>
                  <a:pt x="0" y="0"/>
                </a:moveTo>
                <a:lnTo>
                  <a:pt x="8543849" y="0"/>
                </a:lnTo>
                <a:lnTo>
                  <a:pt x="8543849" y="7102074"/>
                </a:lnTo>
                <a:lnTo>
                  <a:pt x="0" y="7102074"/>
                </a:lnTo>
                <a:lnTo>
                  <a:pt x="0" y="0"/>
                </a:lnTo>
                <a:close/>
              </a:path>
            </a:pathLst>
          </a:custGeom>
          <a:blipFill>
            <a:blip r:embed="rId3"/>
            <a:stretch>
              <a:fillRect/>
            </a:stretch>
          </a:blipFill>
        </p:spPr>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3838505" y="606237"/>
            <a:ext cx="12445414" cy="9074526"/>
          </a:xfrm>
          <a:custGeom>
            <a:avLst/>
            <a:gdLst/>
            <a:ahLst/>
            <a:cxnLst/>
            <a:rect l="l" t="t" r="r" b="b"/>
            <a:pathLst>
              <a:path w="12445414" h="9074526">
                <a:moveTo>
                  <a:pt x="0" y="0"/>
                </a:moveTo>
                <a:lnTo>
                  <a:pt x="12445414" y="0"/>
                </a:lnTo>
                <a:lnTo>
                  <a:pt x="12445414" y="9074526"/>
                </a:lnTo>
                <a:lnTo>
                  <a:pt x="0" y="9074526"/>
                </a:lnTo>
                <a:lnTo>
                  <a:pt x="0" y="0"/>
                </a:lnTo>
                <a:close/>
              </a:path>
            </a:pathLst>
          </a:custGeom>
          <a:blipFill>
            <a:blip r:embed="rId3"/>
            <a:stretch>
              <a:fillRect/>
            </a:stretch>
          </a:blipFill>
        </p:spPr>
      </p:sp>
      <p:grpSp>
        <p:nvGrpSpPr>
          <p:cNvPr id="4" name="Group 4"/>
          <p:cNvGrpSpPr/>
          <p:nvPr/>
        </p:nvGrpSpPr>
        <p:grpSpPr>
          <a:xfrm>
            <a:off x="2603361" y="3617624"/>
            <a:ext cx="1437411" cy="1179803"/>
            <a:chOff x="0" y="0"/>
            <a:chExt cx="710879" cy="583478"/>
          </a:xfrm>
        </p:grpSpPr>
        <p:sp>
          <p:nvSpPr>
            <p:cNvPr id="5" name="Freeform 5"/>
            <p:cNvSpPr/>
            <p:nvPr/>
          </p:nvSpPr>
          <p:spPr>
            <a:xfrm>
              <a:off x="0" y="0"/>
              <a:ext cx="710879" cy="583478"/>
            </a:xfrm>
            <a:custGeom>
              <a:avLst/>
              <a:gdLst/>
              <a:ahLst/>
              <a:cxnLst/>
              <a:rect l="l" t="t" r="r" b="b"/>
              <a:pathLst>
                <a:path w="710879" h="583478">
                  <a:moveTo>
                    <a:pt x="710879" y="291739"/>
                  </a:moveTo>
                  <a:lnTo>
                    <a:pt x="304479" y="0"/>
                  </a:lnTo>
                  <a:lnTo>
                    <a:pt x="304479" y="203200"/>
                  </a:lnTo>
                  <a:lnTo>
                    <a:pt x="0" y="203200"/>
                  </a:lnTo>
                  <a:lnTo>
                    <a:pt x="0" y="380278"/>
                  </a:lnTo>
                  <a:lnTo>
                    <a:pt x="304479" y="380278"/>
                  </a:lnTo>
                  <a:lnTo>
                    <a:pt x="304479" y="583478"/>
                  </a:lnTo>
                  <a:lnTo>
                    <a:pt x="710879" y="291739"/>
                  </a:lnTo>
                  <a:close/>
                </a:path>
              </a:pathLst>
            </a:custGeom>
            <a:solidFill>
              <a:srgbClr val="132A4E"/>
            </a:solidFill>
          </p:spPr>
        </p:sp>
        <p:sp>
          <p:nvSpPr>
            <p:cNvPr id="6" name="TextBox 6"/>
            <p:cNvSpPr txBox="1"/>
            <p:nvPr/>
          </p:nvSpPr>
          <p:spPr>
            <a:xfrm>
              <a:off x="0" y="165100"/>
              <a:ext cx="609279" cy="215178"/>
            </a:xfrm>
            <a:prstGeom prst="rect">
              <a:avLst/>
            </a:prstGeom>
          </p:spPr>
          <p:txBody>
            <a:bodyPr lIns="50800" tIns="50800" rIns="50800" bIns="50800" rtlCol="0" anchor="ctr"/>
            <a:lstStyle/>
            <a:p>
              <a:pPr algn="ctr">
                <a:lnSpc>
                  <a:spcPts val="2605"/>
                </a:lnSpc>
              </a:pPr>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4016684" y="255877"/>
            <a:ext cx="8127629" cy="3258485"/>
          </a:xfrm>
          <a:custGeom>
            <a:avLst/>
            <a:gdLst/>
            <a:ahLst/>
            <a:cxnLst/>
            <a:rect l="l" t="t" r="r" b="b"/>
            <a:pathLst>
              <a:path w="8127629" h="3258485">
                <a:moveTo>
                  <a:pt x="0" y="0"/>
                </a:moveTo>
                <a:lnTo>
                  <a:pt x="8127628" y="0"/>
                </a:lnTo>
                <a:lnTo>
                  <a:pt x="8127628" y="3258485"/>
                </a:lnTo>
                <a:lnTo>
                  <a:pt x="0" y="3258485"/>
                </a:lnTo>
                <a:lnTo>
                  <a:pt x="0" y="0"/>
                </a:lnTo>
                <a:close/>
              </a:path>
            </a:pathLst>
          </a:custGeom>
          <a:blipFill>
            <a:blip r:embed="rId3"/>
            <a:stretch>
              <a:fillRect/>
            </a:stretch>
          </a:blipFill>
        </p:spPr>
      </p:sp>
      <p:sp>
        <p:nvSpPr>
          <p:cNvPr id="4" name="Freeform 4"/>
          <p:cNvSpPr/>
          <p:nvPr/>
        </p:nvSpPr>
        <p:spPr>
          <a:xfrm>
            <a:off x="4227620" y="3072639"/>
            <a:ext cx="8049233" cy="6185661"/>
          </a:xfrm>
          <a:custGeom>
            <a:avLst/>
            <a:gdLst/>
            <a:ahLst/>
            <a:cxnLst/>
            <a:rect l="l" t="t" r="r" b="b"/>
            <a:pathLst>
              <a:path w="8049233" h="6185661">
                <a:moveTo>
                  <a:pt x="0" y="0"/>
                </a:moveTo>
                <a:lnTo>
                  <a:pt x="8049233" y="0"/>
                </a:lnTo>
                <a:lnTo>
                  <a:pt x="8049233" y="6185661"/>
                </a:lnTo>
                <a:lnTo>
                  <a:pt x="0" y="6185661"/>
                </a:lnTo>
                <a:lnTo>
                  <a:pt x="0" y="0"/>
                </a:lnTo>
                <a:close/>
              </a:path>
            </a:pathLst>
          </a:custGeom>
          <a:blipFill>
            <a:blip r:embed="rId4"/>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72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a:grpSpLocks noChangeAspect="1"/>
          </p:cNvGrpSpPr>
          <p:nvPr/>
        </p:nvGrpSpPr>
        <p:grpSpPr>
          <a:xfrm>
            <a:off x="-9901279" y="0"/>
            <a:ext cx="15430157" cy="10545890"/>
            <a:chOff x="0" y="0"/>
            <a:chExt cx="5508856" cy="3765081"/>
          </a:xfrm>
        </p:grpSpPr>
        <p:sp>
          <p:nvSpPr>
            <p:cNvPr id="4" name="Freeform 4"/>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132A4E"/>
            </a:solidFill>
          </p:spPr>
        </p:sp>
        <p:sp>
          <p:nvSpPr>
            <p:cNvPr id="5" name="Freeform 5"/>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3"/>
              <a:stretch>
                <a:fillRect l="-21503"/>
              </a:stretch>
            </a:blipFill>
          </p:spPr>
        </p:sp>
      </p:grpSp>
      <p:sp>
        <p:nvSpPr>
          <p:cNvPr id="6" name="TextBox 6"/>
          <p:cNvSpPr txBox="1"/>
          <p:nvPr/>
        </p:nvSpPr>
        <p:spPr>
          <a:xfrm>
            <a:off x="4270993" y="272538"/>
            <a:ext cx="10414904" cy="6343650"/>
          </a:xfrm>
          <a:prstGeom prst="rect">
            <a:avLst/>
          </a:prstGeom>
        </p:spPr>
        <p:txBody>
          <a:bodyPr lIns="0" tIns="0" rIns="0" bIns="0" rtlCol="0" anchor="t">
            <a:spAutoFit/>
          </a:bodyPr>
          <a:lstStyle/>
          <a:p>
            <a:pPr algn="ctr">
              <a:lnSpc>
                <a:spcPts val="7132"/>
              </a:lnSpc>
            </a:pPr>
            <a:r>
              <a:rPr lang="en-US" sz="5943" b="1">
                <a:solidFill>
                  <a:srgbClr val="F8F8F9"/>
                </a:solidFill>
                <a:latin typeface="Montserrat Bold"/>
                <a:ea typeface="Montserrat Bold"/>
                <a:cs typeface="Montserrat Bold"/>
                <a:sym typeface="Montserrat Bold"/>
              </a:rPr>
              <a:t> </a:t>
            </a:r>
          </a:p>
          <a:p>
            <a:pPr algn="ctr">
              <a:lnSpc>
                <a:spcPts val="7132"/>
              </a:lnSpc>
            </a:pPr>
            <a:r>
              <a:rPr lang="en-US" sz="5943" b="1" u="sng">
                <a:solidFill>
                  <a:srgbClr val="F8F8F9"/>
                </a:solidFill>
                <a:latin typeface="Montserrat Bold"/>
                <a:ea typeface="Montserrat Bold"/>
                <a:cs typeface="Montserrat Bold"/>
                <a:sym typeface="Montserrat Bold"/>
              </a:rPr>
              <a:t>DES</a:t>
            </a:r>
            <a:r>
              <a:rPr lang="en-US" sz="5943" b="1">
                <a:solidFill>
                  <a:srgbClr val="F8F8F9"/>
                </a:solidFill>
                <a:latin typeface="Montserrat Bold"/>
                <a:ea typeface="Montserrat Bold"/>
                <a:cs typeface="Montserrat Bold"/>
                <a:sym typeface="Montserrat Bold"/>
              </a:rPr>
              <a:t>BUROCRATIZAÇÃO</a:t>
            </a:r>
          </a:p>
          <a:p>
            <a:pPr algn="ctr">
              <a:lnSpc>
                <a:spcPts val="7132"/>
              </a:lnSpc>
            </a:pPr>
            <a:r>
              <a:rPr lang="en-US" sz="5943" b="1">
                <a:solidFill>
                  <a:srgbClr val="F8F8F9"/>
                </a:solidFill>
                <a:latin typeface="Montserrat Bold"/>
                <a:ea typeface="Montserrat Bold"/>
                <a:cs typeface="Montserrat Bold"/>
                <a:sym typeface="Montserrat Bold"/>
              </a:rPr>
              <a:t>X</a:t>
            </a:r>
          </a:p>
          <a:p>
            <a:pPr algn="ctr">
              <a:lnSpc>
                <a:spcPts val="7132"/>
              </a:lnSpc>
            </a:pPr>
            <a:r>
              <a:rPr lang="en-US" sz="5943" b="1">
                <a:solidFill>
                  <a:srgbClr val="F8F8F9"/>
                </a:solidFill>
                <a:latin typeface="Montserrat Bold"/>
                <a:ea typeface="Montserrat Bold"/>
                <a:cs typeface="Montserrat Bold"/>
                <a:sym typeface="Montserrat Bold"/>
              </a:rPr>
              <a:t>BUROCRACIA</a:t>
            </a:r>
          </a:p>
          <a:p>
            <a:pPr algn="ctr">
              <a:lnSpc>
                <a:spcPts val="7132"/>
              </a:lnSpc>
            </a:pPr>
            <a:r>
              <a:rPr lang="en-US" sz="5943" b="1">
                <a:solidFill>
                  <a:srgbClr val="F8F8F9"/>
                </a:solidFill>
                <a:latin typeface="Montserrat Bold"/>
                <a:ea typeface="Montserrat Bold"/>
                <a:cs typeface="Montserrat Bold"/>
                <a:sym typeface="Montserrat Bold"/>
              </a:rPr>
              <a:t>EFICIENTE</a:t>
            </a:r>
          </a:p>
          <a:p>
            <a:pPr algn="ctr">
              <a:lnSpc>
                <a:spcPts val="7132"/>
              </a:lnSpc>
            </a:pPr>
            <a:endParaRPr lang="en-US" sz="5943" b="1">
              <a:solidFill>
                <a:srgbClr val="F8F8F9"/>
              </a:solidFill>
              <a:latin typeface="Montserrat Bold"/>
              <a:ea typeface="Montserrat Bold"/>
              <a:cs typeface="Montserrat Bold"/>
              <a:sym typeface="Montserrat Bold"/>
            </a:endParaRPr>
          </a:p>
          <a:p>
            <a:pPr marL="0" lvl="0" indent="0" algn="ctr">
              <a:lnSpc>
                <a:spcPts val="7132"/>
              </a:lnSpc>
              <a:spcBef>
                <a:spcPct val="0"/>
              </a:spcBef>
            </a:pPr>
            <a:endParaRPr lang="en-US" sz="5943" b="1">
              <a:solidFill>
                <a:srgbClr val="F8F8F9"/>
              </a:solidFill>
              <a:latin typeface="Montserrat Bold"/>
              <a:ea typeface="Montserrat Bold"/>
              <a:cs typeface="Montserrat Bold"/>
              <a:sym typeface="Montserrat Bold"/>
            </a:endParaRPr>
          </a:p>
        </p:txBody>
      </p:sp>
      <p:sp>
        <p:nvSpPr>
          <p:cNvPr id="7" name="Freeform 7"/>
          <p:cNvSpPr/>
          <p:nvPr/>
        </p:nvSpPr>
        <p:spPr>
          <a:xfrm>
            <a:off x="-2622339" y="7919689"/>
            <a:ext cx="6452848" cy="5596379"/>
          </a:xfrm>
          <a:custGeom>
            <a:avLst/>
            <a:gdLst/>
            <a:ahLst/>
            <a:cxnLst/>
            <a:rect l="l" t="t" r="r" b="b"/>
            <a:pathLst>
              <a:path w="6452848" h="5596379">
                <a:moveTo>
                  <a:pt x="0" y="0"/>
                </a:moveTo>
                <a:lnTo>
                  <a:pt x="6452849" y="0"/>
                </a:lnTo>
                <a:lnTo>
                  <a:pt x="6452849" y="5596379"/>
                </a:lnTo>
                <a:lnTo>
                  <a:pt x="0" y="55963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800000">
            <a:off x="13367400" y="-2798190"/>
            <a:ext cx="6452848" cy="5596379"/>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4677776" y="6033839"/>
            <a:ext cx="10008121" cy="2356918"/>
          </a:xfrm>
          <a:prstGeom prst="rect">
            <a:avLst/>
          </a:prstGeom>
        </p:spPr>
        <p:txBody>
          <a:bodyPr lIns="0" tIns="0" rIns="0" bIns="0" rtlCol="0" anchor="t">
            <a:spAutoFit/>
          </a:bodyPr>
          <a:lstStyle/>
          <a:p>
            <a:pPr algn="l">
              <a:lnSpc>
                <a:spcPts val="3768"/>
              </a:lnSpc>
            </a:pPr>
            <a:endParaRPr/>
          </a:p>
          <a:p>
            <a:pPr marL="0" lvl="0" indent="0" algn="l">
              <a:lnSpc>
                <a:spcPts val="3768"/>
              </a:lnSpc>
              <a:spcBef>
                <a:spcPct val="0"/>
              </a:spcBef>
            </a:pPr>
            <a:r>
              <a:rPr lang="en-US" sz="2731">
                <a:solidFill>
                  <a:srgbClr val="F8F8F9"/>
                </a:solidFill>
                <a:latin typeface="DM Sans"/>
                <a:ea typeface="DM Sans"/>
                <a:cs typeface="DM Sans"/>
                <a:sym typeface="DM Sans"/>
              </a:rPr>
              <a:t>Você é responsável pelo que diz e por criar um ambiente no qual as pessoas compartilham o mesmo significado das palavras e onde suas ideias atrativas e interessantes para o ouvinte.</a:t>
            </a:r>
          </a:p>
        </p:txBody>
      </p:sp>
      <p:grpSp>
        <p:nvGrpSpPr>
          <p:cNvPr id="10" name="Group 10"/>
          <p:cNvGrpSpPr/>
          <p:nvPr/>
        </p:nvGrpSpPr>
        <p:grpSpPr>
          <a:xfrm>
            <a:off x="6974368" y="5143500"/>
            <a:ext cx="1142373" cy="114237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6B01"/>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sp>
        <p:nvSpPr>
          <p:cNvPr id="13" name="Freeform 13"/>
          <p:cNvSpPr/>
          <p:nvPr/>
        </p:nvSpPr>
        <p:spPr>
          <a:xfrm>
            <a:off x="7178971" y="5357435"/>
            <a:ext cx="733166" cy="714504"/>
          </a:xfrm>
          <a:custGeom>
            <a:avLst/>
            <a:gdLst/>
            <a:ahLst/>
            <a:cxnLst/>
            <a:rect l="l" t="t" r="r" b="b"/>
            <a:pathLst>
              <a:path w="733166" h="714504">
                <a:moveTo>
                  <a:pt x="0" y="0"/>
                </a:moveTo>
                <a:lnTo>
                  <a:pt x="733166" y="0"/>
                </a:lnTo>
                <a:lnTo>
                  <a:pt x="733166" y="714504"/>
                </a:lnTo>
                <a:lnTo>
                  <a:pt x="0" y="714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206086" y="946231"/>
            <a:ext cx="4270993" cy="8822407"/>
          </a:xfrm>
          <a:custGeom>
            <a:avLst/>
            <a:gdLst/>
            <a:ahLst/>
            <a:cxnLst/>
            <a:rect l="l" t="t" r="r" b="b"/>
            <a:pathLst>
              <a:path w="4270993" h="8822407">
                <a:moveTo>
                  <a:pt x="0" y="0"/>
                </a:moveTo>
                <a:lnTo>
                  <a:pt x="4270993" y="0"/>
                </a:lnTo>
                <a:lnTo>
                  <a:pt x="4270993" y="8822407"/>
                </a:lnTo>
                <a:lnTo>
                  <a:pt x="0" y="8822407"/>
                </a:lnTo>
                <a:lnTo>
                  <a:pt x="0" y="0"/>
                </a:lnTo>
                <a:close/>
              </a:path>
            </a:pathLst>
          </a:custGeom>
          <a:blipFill>
            <a:blip r:embed="rId10"/>
            <a:stretch>
              <a:fillRect t="-4671"/>
            </a:stretch>
          </a:blipFill>
        </p:spPr>
      </p:sp>
      <p:sp>
        <p:nvSpPr>
          <p:cNvPr id="15" name="TextBox 15"/>
          <p:cNvSpPr txBox="1"/>
          <p:nvPr/>
        </p:nvSpPr>
        <p:spPr>
          <a:xfrm>
            <a:off x="8465919" y="5476161"/>
            <a:ext cx="4402447" cy="555076"/>
          </a:xfrm>
          <a:prstGeom prst="rect">
            <a:avLst/>
          </a:prstGeom>
        </p:spPr>
        <p:txBody>
          <a:bodyPr lIns="0" tIns="0" rIns="0" bIns="0" rtlCol="0" anchor="t">
            <a:spAutoFit/>
          </a:bodyPr>
          <a:lstStyle/>
          <a:p>
            <a:pPr marL="0" lvl="0" indent="0" algn="l">
              <a:lnSpc>
                <a:spcPts val="4519"/>
              </a:lnSpc>
              <a:spcBef>
                <a:spcPct val="0"/>
              </a:spcBef>
            </a:pPr>
            <a:r>
              <a:rPr lang="en-US" sz="3274" b="1">
                <a:solidFill>
                  <a:srgbClr val="F8F8F9"/>
                </a:solidFill>
                <a:latin typeface="DM Sans Bold"/>
                <a:ea typeface="DM Sans Bold"/>
                <a:cs typeface="DM Sans Bold"/>
                <a:sym typeface="DM Sans Bold"/>
              </a:rPr>
              <a:t>Comunicar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3204788" y="1136740"/>
            <a:ext cx="11878404" cy="5677877"/>
          </a:xfrm>
          <a:custGeom>
            <a:avLst/>
            <a:gdLst/>
            <a:ahLst/>
            <a:cxnLst/>
            <a:rect l="l" t="t" r="r" b="b"/>
            <a:pathLst>
              <a:path w="11878404" h="5677877">
                <a:moveTo>
                  <a:pt x="0" y="0"/>
                </a:moveTo>
                <a:lnTo>
                  <a:pt x="11878404" y="0"/>
                </a:lnTo>
                <a:lnTo>
                  <a:pt x="11878404" y="5677877"/>
                </a:lnTo>
                <a:lnTo>
                  <a:pt x="0" y="5677877"/>
                </a:lnTo>
                <a:lnTo>
                  <a:pt x="0" y="0"/>
                </a:lnTo>
                <a:close/>
              </a:path>
            </a:pathLst>
          </a:custGeom>
          <a:blipFill>
            <a:blip r:embed="rId3"/>
            <a:stretch>
              <a:fillRect/>
            </a:stretch>
          </a:blipFill>
        </p:spPr>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4047842" y="852758"/>
            <a:ext cx="10192297" cy="8405542"/>
          </a:xfrm>
          <a:custGeom>
            <a:avLst/>
            <a:gdLst/>
            <a:ahLst/>
            <a:cxnLst/>
            <a:rect l="l" t="t" r="r" b="b"/>
            <a:pathLst>
              <a:path w="10192297" h="8405542">
                <a:moveTo>
                  <a:pt x="0" y="0"/>
                </a:moveTo>
                <a:lnTo>
                  <a:pt x="10192296" y="0"/>
                </a:lnTo>
                <a:lnTo>
                  <a:pt x="10192296" y="8405542"/>
                </a:lnTo>
                <a:lnTo>
                  <a:pt x="0" y="8405542"/>
                </a:lnTo>
                <a:lnTo>
                  <a:pt x="0" y="0"/>
                </a:lnTo>
                <a:close/>
              </a:path>
            </a:pathLst>
          </a:custGeom>
          <a:blipFill>
            <a:blip r:embed="rId3"/>
            <a:stretch>
              <a:fillRect l="-4268" r="-4268"/>
            </a:stretch>
          </a:blipFill>
        </p:spPr>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4552694" y="131393"/>
            <a:ext cx="9874150" cy="9368116"/>
          </a:xfrm>
          <a:custGeom>
            <a:avLst/>
            <a:gdLst/>
            <a:ahLst/>
            <a:cxnLst/>
            <a:rect l="l" t="t" r="r" b="b"/>
            <a:pathLst>
              <a:path w="9874150" h="9368116">
                <a:moveTo>
                  <a:pt x="0" y="0"/>
                </a:moveTo>
                <a:lnTo>
                  <a:pt x="9874151" y="0"/>
                </a:lnTo>
                <a:lnTo>
                  <a:pt x="9874151" y="9368116"/>
                </a:lnTo>
                <a:lnTo>
                  <a:pt x="0" y="9368116"/>
                </a:lnTo>
                <a:lnTo>
                  <a:pt x="0" y="0"/>
                </a:lnTo>
                <a:close/>
              </a:path>
            </a:pathLst>
          </a:custGeom>
          <a:blipFill>
            <a:blip r:embed="rId3"/>
            <a:stretch>
              <a:fillRect/>
            </a:stretch>
          </a:blipFill>
        </p:spPr>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6516654" y="385676"/>
            <a:ext cx="4497278" cy="9056731"/>
          </a:xfrm>
          <a:custGeom>
            <a:avLst/>
            <a:gdLst/>
            <a:ahLst/>
            <a:cxnLst/>
            <a:rect l="l" t="t" r="r" b="b"/>
            <a:pathLst>
              <a:path w="4497278" h="9056731">
                <a:moveTo>
                  <a:pt x="0" y="0"/>
                </a:moveTo>
                <a:lnTo>
                  <a:pt x="4497278" y="0"/>
                </a:lnTo>
                <a:lnTo>
                  <a:pt x="4497278" y="9056731"/>
                </a:lnTo>
                <a:lnTo>
                  <a:pt x="0" y="9056731"/>
                </a:lnTo>
                <a:lnTo>
                  <a:pt x="0" y="0"/>
                </a:lnTo>
                <a:close/>
              </a:path>
            </a:pathLst>
          </a:custGeom>
          <a:blipFill>
            <a:blip r:embed="rId3"/>
            <a:stretch>
              <a:fillRect/>
            </a:stretch>
          </a:blipFill>
        </p:spPr>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2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grpSp>
        <p:nvGrpSpPr>
          <p:cNvPr id="3" name="Group 3"/>
          <p:cNvGrpSpPr/>
          <p:nvPr/>
        </p:nvGrpSpPr>
        <p:grpSpPr>
          <a:xfrm>
            <a:off x="10781073" y="1490420"/>
            <a:ext cx="6992751" cy="8074770"/>
            <a:chOff x="0" y="0"/>
            <a:chExt cx="5499100" cy="6350000"/>
          </a:xfrm>
        </p:grpSpPr>
        <p:sp>
          <p:nvSpPr>
            <p:cNvPr id="4" name="Freeform 4"/>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02051A"/>
            </a:solidFill>
            <a:ln w="12700">
              <a:solidFill>
                <a:srgbClr val="000000"/>
              </a:solidFill>
            </a:ln>
          </p:spPr>
        </p:sp>
      </p:grpSp>
      <p:grpSp>
        <p:nvGrpSpPr>
          <p:cNvPr id="5" name="Group 5"/>
          <p:cNvGrpSpPr/>
          <p:nvPr/>
        </p:nvGrpSpPr>
        <p:grpSpPr>
          <a:xfrm>
            <a:off x="11565987" y="1490420"/>
            <a:ext cx="6697476" cy="7733806"/>
            <a:chOff x="0" y="0"/>
            <a:chExt cx="5499100" cy="6350000"/>
          </a:xfrm>
        </p:grpSpPr>
        <p:sp>
          <p:nvSpPr>
            <p:cNvPr id="6" name="Freeform 6"/>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3"/>
              <a:stretch>
                <a:fillRect l="-50630" r="-50630"/>
              </a:stretch>
            </a:blipFill>
          </p:spPr>
        </p:sp>
      </p:grpSp>
      <p:sp>
        <p:nvSpPr>
          <p:cNvPr id="7" name="Freeform 7"/>
          <p:cNvSpPr/>
          <p:nvPr/>
        </p:nvSpPr>
        <p:spPr>
          <a:xfrm>
            <a:off x="-7906109" y="-3933945"/>
            <a:ext cx="9077445" cy="9077445"/>
          </a:xfrm>
          <a:custGeom>
            <a:avLst/>
            <a:gdLst/>
            <a:ahLst/>
            <a:cxnLst/>
            <a:rect l="l" t="t" r="r" b="b"/>
            <a:pathLst>
              <a:path w="9077445" h="9077445">
                <a:moveTo>
                  <a:pt x="0" y="0"/>
                </a:moveTo>
                <a:lnTo>
                  <a:pt x="9077445" y="0"/>
                </a:lnTo>
                <a:lnTo>
                  <a:pt x="9077445" y="9077445"/>
                </a:lnTo>
                <a:lnTo>
                  <a:pt x="0" y="9077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1894931" y="3557518"/>
            <a:ext cx="8437330" cy="987425"/>
          </a:xfrm>
          <a:prstGeom prst="rect">
            <a:avLst/>
          </a:prstGeom>
        </p:spPr>
        <p:txBody>
          <a:bodyPr lIns="0" tIns="0" rIns="0" bIns="0" rtlCol="0" anchor="t">
            <a:spAutoFit/>
          </a:bodyPr>
          <a:lstStyle/>
          <a:p>
            <a:pPr marL="0" lvl="0" indent="0" algn="ctr">
              <a:lnSpc>
                <a:spcPts val="7705"/>
              </a:lnSpc>
              <a:spcBef>
                <a:spcPct val="0"/>
              </a:spcBef>
            </a:pPr>
            <a:r>
              <a:rPr lang="en-US" sz="6421" b="1">
                <a:solidFill>
                  <a:srgbClr val="02051A"/>
                </a:solidFill>
                <a:latin typeface="Now Bold"/>
                <a:ea typeface="Now Bold"/>
                <a:cs typeface="Now Bold"/>
                <a:sym typeface="Now Bold"/>
              </a:rPr>
              <a:t> OBRIGADA!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5993373" y="-5458262"/>
            <a:ext cx="10196686" cy="10196686"/>
          </a:xfrm>
          <a:custGeom>
            <a:avLst/>
            <a:gdLst/>
            <a:ahLst/>
            <a:cxnLst/>
            <a:rect l="l" t="t" r="r" b="b"/>
            <a:pathLst>
              <a:path w="10196686" h="10196686">
                <a:moveTo>
                  <a:pt x="0" y="0"/>
                </a:moveTo>
                <a:lnTo>
                  <a:pt x="10196686" y="0"/>
                </a:lnTo>
                <a:lnTo>
                  <a:pt x="10196686" y="10196685"/>
                </a:lnTo>
                <a:lnTo>
                  <a:pt x="0" y="10196685"/>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sp>
      <p:sp>
        <p:nvSpPr>
          <p:cNvPr id="4" name="Freeform 4"/>
          <p:cNvSpPr/>
          <p:nvPr/>
        </p:nvSpPr>
        <p:spPr>
          <a:xfrm>
            <a:off x="235426" y="840828"/>
            <a:ext cx="5866094" cy="8897427"/>
          </a:xfrm>
          <a:custGeom>
            <a:avLst/>
            <a:gdLst/>
            <a:ahLst/>
            <a:cxnLst/>
            <a:rect l="l" t="t" r="r" b="b"/>
            <a:pathLst>
              <a:path w="5866094" h="8897427">
                <a:moveTo>
                  <a:pt x="0" y="0"/>
                </a:moveTo>
                <a:lnTo>
                  <a:pt x="5866094" y="0"/>
                </a:lnTo>
                <a:lnTo>
                  <a:pt x="5866094" y="8897426"/>
                </a:lnTo>
                <a:lnTo>
                  <a:pt x="0" y="8897426"/>
                </a:lnTo>
                <a:lnTo>
                  <a:pt x="0" y="0"/>
                </a:lnTo>
                <a:close/>
              </a:path>
            </a:pathLst>
          </a:custGeom>
          <a:blipFill>
            <a:blip r:embed="rId5"/>
            <a:stretch>
              <a:fillRect/>
            </a:stretch>
          </a:blipFill>
        </p:spPr>
      </p:sp>
      <p:sp>
        <p:nvSpPr>
          <p:cNvPr id="5" name="Freeform 5"/>
          <p:cNvSpPr/>
          <p:nvPr/>
        </p:nvSpPr>
        <p:spPr>
          <a:xfrm>
            <a:off x="14697329" y="6667836"/>
            <a:ext cx="8414387" cy="8414387"/>
          </a:xfrm>
          <a:custGeom>
            <a:avLst/>
            <a:gdLst/>
            <a:ahLst/>
            <a:cxnLst/>
            <a:rect l="l" t="t" r="r" b="b"/>
            <a:pathLst>
              <a:path w="8414387" h="8414387">
                <a:moveTo>
                  <a:pt x="0" y="0"/>
                </a:moveTo>
                <a:lnTo>
                  <a:pt x="8414387" y="0"/>
                </a:lnTo>
                <a:lnTo>
                  <a:pt x="8414387" y="8414387"/>
                </a:lnTo>
                <a:lnTo>
                  <a:pt x="0" y="8414387"/>
                </a:lnTo>
                <a:lnTo>
                  <a:pt x="0" y="0"/>
                </a:lnTo>
                <a:close/>
              </a:path>
            </a:pathLst>
          </a:custGeom>
          <a:blipFill>
            <a:blip r:embed="rId6">
              <a:alphaModFix amt="29000"/>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6663031" y="663631"/>
            <a:ext cx="12591162" cy="723900"/>
          </a:xfrm>
          <a:prstGeom prst="rect">
            <a:avLst/>
          </a:prstGeom>
        </p:spPr>
        <p:txBody>
          <a:bodyPr lIns="0" tIns="0" rIns="0" bIns="0" rtlCol="0" anchor="t">
            <a:spAutoFit/>
          </a:bodyPr>
          <a:lstStyle/>
          <a:p>
            <a:pPr marL="0" lvl="0" indent="0" algn="l">
              <a:lnSpc>
                <a:spcPts val="5719"/>
              </a:lnSpc>
              <a:spcBef>
                <a:spcPct val="0"/>
              </a:spcBef>
            </a:pPr>
            <a:r>
              <a:rPr lang="en-US" sz="4766" b="1">
                <a:solidFill>
                  <a:srgbClr val="02051A"/>
                </a:solidFill>
                <a:latin typeface="Montserrat Bold"/>
                <a:ea typeface="Montserrat Bold"/>
                <a:cs typeface="Montserrat Bold"/>
                <a:sym typeface="Montserrat Bold"/>
              </a:rPr>
              <a:t>O QUE É? POR QUE É IMPORTANTE? </a:t>
            </a:r>
          </a:p>
        </p:txBody>
      </p:sp>
      <p:sp>
        <p:nvSpPr>
          <p:cNvPr id="7" name="TextBox 7"/>
          <p:cNvSpPr txBox="1"/>
          <p:nvPr/>
        </p:nvSpPr>
        <p:spPr>
          <a:xfrm>
            <a:off x="6467756" y="4239596"/>
            <a:ext cx="4402447" cy="555076"/>
          </a:xfrm>
          <a:prstGeom prst="rect">
            <a:avLst/>
          </a:prstGeom>
        </p:spPr>
        <p:txBody>
          <a:bodyPr lIns="0" tIns="0" rIns="0" bIns="0" rtlCol="0" anchor="t">
            <a:spAutoFit/>
          </a:bodyPr>
          <a:lstStyle/>
          <a:p>
            <a:pPr marL="0" lvl="0" indent="0" algn="l">
              <a:lnSpc>
                <a:spcPts val="4519"/>
              </a:lnSpc>
              <a:spcBef>
                <a:spcPct val="0"/>
              </a:spcBef>
            </a:pPr>
            <a:r>
              <a:rPr lang="en-US" sz="3274" b="1">
                <a:solidFill>
                  <a:srgbClr val="02051A"/>
                </a:solidFill>
                <a:latin typeface="DM Sans Bold"/>
                <a:ea typeface="DM Sans Bold"/>
                <a:cs typeface="DM Sans Bold"/>
                <a:sym typeface="DM Sans Bold"/>
              </a:rPr>
              <a:t>Conjunto de Regras</a:t>
            </a:r>
          </a:p>
        </p:txBody>
      </p:sp>
      <p:sp>
        <p:nvSpPr>
          <p:cNvPr id="8" name="TextBox 8"/>
          <p:cNvSpPr txBox="1"/>
          <p:nvPr/>
        </p:nvSpPr>
        <p:spPr>
          <a:xfrm>
            <a:off x="6487274" y="4975646"/>
            <a:ext cx="9990782" cy="1312643"/>
          </a:xfrm>
          <a:prstGeom prst="rect">
            <a:avLst/>
          </a:prstGeom>
        </p:spPr>
        <p:txBody>
          <a:bodyPr lIns="0" tIns="0" rIns="0" bIns="0" rtlCol="0" anchor="t">
            <a:spAutoFit/>
          </a:bodyPr>
          <a:lstStyle/>
          <a:p>
            <a:pPr marL="0" lvl="0" indent="0" algn="l">
              <a:lnSpc>
                <a:spcPts val="2664"/>
              </a:lnSpc>
              <a:spcBef>
                <a:spcPct val="0"/>
              </a:spcBef>
            </a:pPr>
            <a:r>
              <a:rPr lang="en-US" sz="1931">
                <a:solidFill>
                  <a:srgbClr val="575B68"/>
                </a:solidFill>
                <a:latin typeface="DM Sans"/>
                <a:ea typeface="DM Sans"/>
                <a:cs typeface="DM Sans"/>
                <a:sym typeface="DM Sans"/>
              </a:rPr>
              <a:t>Quando se tem essa visão, pondera-se sobre os processos e a função de sua presença. Se um processo foi desenhado existe um motivo para ele estar ali. A burocracia não deve ser um fim em si mesma; no entanto, ela possibilita princípios cruciais, como impessoalidade e continuidade do serviço público.</a:t>
            </a:r>
          </a:p>
        </p:txBody>
      </p:sp>
      <p:sp>
        <p:nvSpPr>
          <p:cNvPr id="9" name="TextBox 9"/>
          <p:cNvSpPr txBox="1"/>
          <p:nvPr/>
        </p:nvSpPr>
        <p:spPr>
          <a:xfrm>
            <a:off x="6467756" y="7346737"/>
            <a:ext cx="9639270" cy="648537"/>
          </a:xfrm>
          <a:prstGeom prst="rect">
            <a:avLst/>
          </a:prstGeom>
        </p:spPr>
        <p:txBody>
          <a:bodyPr lIns="0" tIns="0" rIns="0" bIns="0" rtlCol="0" anchor="t">
            <a:spAutoFit/>
          </a:bodyPr>
          <a:lstStyle/>
          <a:p>
            <a:pPr marL="0" lvl="0" indent="0" algn="l">
              <a:lnSpc>
                <a:spcPts val="2664"/>
              </a:lnSpc>
              <a:spcBef>
                <a:spcPct val="0"/>
              </a:spcBef>
            </a:pPr>
            <a:r>
              <a:rPr lang="en-US" sz="1931">
                <a:solidFill>
                  <a:srgbClr val="575B68"/>
                </a:solidFill>
                <a:latin typeface="DM Sans"/>
                <a:ea typeface="DM Sans"/>
                <a:cs typeface="DM Sans"/>
                <a:sym typeface="DM Sans"/>
              </a:rPr>
              <a:t>A</a:t>
            </a:r>
            <a:r>
              <a:rPr lang="en-US" sz="1931" u="none" strike="noStrike">
                <a:solidFill>
                  <a:srgbClr val="575B68"/>
                </a:solidFill>
                <a:latin typeface="DM Sans"/>
                <a:ea typeface="DM Sans"/>
                <a:cs typeface="DM Sans"/>
                <a:sym typeface="DM Sans"/>
              </a:rPr>
              <a:t>dministração racional -legal de Weber - a administração burocrática nasceu com o liberalismo. São os Técnicos.</a:t>
            </a:r>
          </a:p>
        </p:txBody>
      </p:sp>
      <p:sp>
        <p:nvSpPr>
          <p:cNvPr id="10" name="TextBox 10"/>
          <p:cNvSpPr txBox="1"/>
          <p:nvPr/>
        </p:nvSpPr>
        <p:spPr>
          <a:xfrm>
            <a:off x="6467756" y="1813881"/>
            <a:ext cx="12241492" cy="555076"/>
          </a:xfrm>
          <a:prstGeom prst="rect">
            <a:avLst/>
          </a:prstGeom>
        </p:spPr>
        <p:txBody>
          <a:bodyPr lIns="0" tIns="0" rIns="0" bIns="0" rtlCol="0" anchor="t">
            <a:spAutoFit/>
          </a:bodyPr>
          <a:lstStyle/>
          <a:p>
            <a:pPr marL="0" lvl="0" indent="0" algn="l">
              <a:lnSpc>
                <a:spcPts val="4519"/>
              </a:lnSpc>
              <a:spcBef>
                <a:spcPct val="0"/>
              </a:spcBef>
            </a:pPr>
            <a:r>
              <a:rPr lang="en-US" sz="3274" b="1">
                <a:solidFill>
                  <a:srgbClr val="02051A"/>
                </a:solidFill>
                <a:latin typeface="DM Sans Bold"/>
                <a:ea typeface="DM Sans Bold"/>
                <a:cs typeface="DM Sans Bold"/>
                <a:sym typeface="DM Sans Bold"/>
              </a:rPr>
              <a:t> Burocracia</a:t>
            </a:r>
          </a:p>
        </p:txBody>
      </p:sp>
      <p:sp>
        <p:nvSpPr>
          <p:cNvPr id="11" name="TextBox 11"/>
          <p:cNvSpPr txBox="1"/>
          <p:nvPr/>
        </p:nvSpPr>
        <p:spPr>
          <a:xfrm>
            <a:off x="6467756" y="6610686"/>
            <a:ext cx="4402447" cy="555076"/>
          </a:xfrm>
          <a:prstGeom prst="rect">
            <a:avLst/>
          </a:prstGeom>
        </p:spPr>
        <p:txBody>
          <a:bodyPr lIns="0" tIns="0" rIns="0" bIns="0" rtlCol="0" anchor="t">
            <a:spAutoFit/>
          </a:bodyPr>
          <a:lstStyle/>
          <a:p>
            <a:pPr marL="0" lvl="0" indent="0" algn="l">
              <a:lnSpc>
                <a:spcPts val="4519"/>
              </a:lnSpc>
              <a:spcBef>
                <a:spcPct val="0"/>
              </a:spcBef>
            </a:pPr>
            <a:r>
              <a:rPr lang="en-US" sz="3274" b="1">
                <a:solidFill>
                  <a:srgbClr val="02051A"/>
                </a:solidFill>
                <a:latin typeface="DM Sans Bold"/>
                <a:ea typeface="DM Sans Bold"/>
                <a:cs typeface="DM Sans Bold"/>
                <a:sym typeface="DM Sans Bold"/>
              </a:rPr>
              <a:t>Burocratas</a:t>
            </a:r>
          </a:p>
        </p:txBody>
      </p:sp>
      <p:sp>
        <p:nvSpPr>
          <p:cNvPr id="12" name="TextBox 12"/>
          <p:cNvSpPr txBox="1"/>
          <p:nvPr/>
        </p:nvSpPr>
        <p:spPr>
          <a:xfrm>
            <a:off x="6487274" y="2607710"/>
            <a:ext cx="11461832" cy="1312643"/>
          </a:xfrm>
          <a:prstGeom prst="rect">
            <a:avLst/>
          </a:prstGeom>
        </p:spPr>
        <p:txBody>
          <a:bodyPr lIns="0" tIns="0" rIns="0" bIns="0" rtlCol="0" anchor="t">
            <a:spAutoFit/>
          </a:bodyPr>
          <a:lstStyle/>
          <a:p>
            <a:pPr marL="0" lvl="0" indent="0" algn="l">
              <a:lnSpc>
                <a:spcPts val="2664"/>
              </a:lnSpc>
              <a:spcBef>
                <a:spcPct val="0"/>
              </a:spcBef>
            </a:pPr>
            <a:r>
              <a:rPr lang="en-US" sz="1931">
                <a:solidFill>
                  <a:srgbClr val="575B68"/>
                </a:solidFill>
                <a:latin typeface="DM Sans"/>
                <a:ea typeface="DM Sans"/>
                <a:cs typeface="DM Sans"/>
                <a:sym typeface="DM Sans"/>
              </a:rPr>
              <a:t>"A rejeição à burocracia é também uma das raras unanimidades em todas as correntes político-ideológicas. [...]A crítica à burocracia é uma das marcas do mundo contemporâneo. Paradoxalmente, no entanto, a existência do modelo burocrático é indispensável para a sociedade atual e condição necessária para a ordem democrática."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7980" cy="10287000"/>
          </a:xfrm>
          <a:custGeom>
            <a:avLst/>
            <a:gdLst/>
            <a:ahLst/>
            <a:cxnLst/>
            <a:rect l="l" t="t" r="r" b="b"/>
            <a:pathLst>
              <a:path w="18287980" h="10287000">
                <a:moveTo>
                  <a:pt x="0" y="0"/>
                </a:moveTo>
                <a:lnTo>
                  <a:pt x="18287980" y="0"/>
                </a:lnTo>
                <a:lnTo>
                  <a:pt x="18287980" y="10287000"/>
                </a:lnTo>
                <a:lnTo>
                  <a:pt x="0" y="10287000"/>
                </a:lnTo>
                <a:lnTo>
                  <a:pt x="0" y="0"/>
                </a:lnTo>
                <a:close/>
              </a:path>
            </a:pathLst>
          </a:custGeom>
          <a:blipFill>
            <a:blip r:embed="rId2"/>
            <a:stretch>
              <a:fillRect/>
            </a:stretch>
          </a:blipFill>
        </p:spPr>
      </p:sp>
      <p:sp>
        <p:nvSpPr>
          <p:cNvPr id="3" name="Freeform 3"/>
          <p:cNvSpPr/>
          <p:nvPr/>
        </p:nvSpPr>
        <p:spPr>
          <a:xfrm>
            <a:off x="0" y="0"/>
            <a:ext cx="18288000" cy="3860032"/>
          </a:xfrm>
          <a:custGeom>
            <a:avLst/>
            <a:gdLst/>
            <a:ahLst/>
            <a:cxnLst/>
            <a:rect l="l" t="t" r="r" b="b"/>
            <a:pathLst>
              <a:path w="18288000" h="3860032">
                <a:moveTo>
                  <a:pt x="0" y="0"/>
                </a:moveTo>
                <a:lnTo>
                  <a:pt x="18288000" y="0"/>
                </a:lnTo>
                <a:lnTo>
                  <a:pt x="18288000" y="3860032"/>
                </a:lnTo>
                <a:lnTo>
                  <a:pt x="0" y="3860032"/>
                </a:lnTo>
                <a:lnTo>
                  <a:pt x="0" y="0"/>
                </a:lnTo>
                <a:close/>
              </a:path>
            </a:pathLst>
          </a:custGeom>
          <a:blipFill>
            <a:blip r:embed="rId3"/>
            <a:stretch>
              <a:fillRect t="-107827" b="-107827"/>
            </a:stretch>
          </a:blipFill>
        </p:spPr>
      </p:sp>
      <p:grpSp>
        <p:nvGrpSpPr>
          <p:cNvPr id="4" name="Group 4"/>
          <p:cNvGrpSpPr/>
          <p:nvPr/>
        </p:nvGrpSpPr>
        <p:grpSpPr>
          <a:xfrm>
            <a:off x="4559687" y="0"/>
            <a:ext cx="9658350" cy="10287000"/>
            <a:chOff x="0" y="0"/>
            <a:chExt cx="2543763" cy="2709333"/>
          </a:xfrm>
        </p:grpSpPr>
        <p:sp>
          <p:nvSpPr>
            <p:cNvPr id="5" name="Freeform 5"/>
            <p:cNvSpPr/>
            <p:nvPr/>
          </p:nvSpPr>
          <p:spPr>
            <a:xfrm>
              <a:off x="0" y="0"/>
              <a:ext cx="2543763" cy="2709333"/>
            </a:xfrm>
            <a:custGeom>
              <a:avLst/>
              <a:gdLst/>
              <a:ahLst/>
              <a:cxnLst/>
              <a:rect l="l" t="t" r="r" b="b"/>
              <a:pathLst>
                <a:path w="2543763" h="2709333">
                  <a:moveTo>
                    <a:pt x="0" y="0"/>
                  </a:moveTo>
                  <a:lnTo>
                    <a:pt x="2543763" y="0"/>
                  </a:lnTo>
                  <a:lnTo>
                    <a:pt x="2543763" y="2709333"/>
                  </a:lnTo>
                  <a:lnTo>
                    <a:pt x="0" y="2709333"/>
                  </a:lnTo>
                  <a:close/>
                </a:path>
              </a:pathLst>
            </a:custGeom>
            <a:solidFill>
              <a:srgbClr val="FCB683">
                <a:alpha val="74902"/>
              </a:srgbClr>
            </a:solidFill>
          </p:spPr>
        </p:sp>
        <p:sp>
          <p:nvSpPr>
            <p:cNvPr id="6" name="TextBox 6"/>
            <p:cNvSpPr txBox="1"/>
            <p:nvPr/>
          </p:nvSpPr>
          <p:spPr>
            <a:xfrm>
              <a:off x="0" y="-38100"/>
              <a:ext cx="2543763" cy="2747433"/>
            </a:xfrm>
            <a:prstGeom prst="rect">
              <a:avLst/>
            </a:prstGeom>
          </p:spPr>
          <p:txBody>
            <a:bodyPr lIns="50800" tIns="50800" rIns="50800" bIns="50800" rtlCol="0" anchor="ctr"/>
            <a:lstStyle/>
            <a:p>
              <a:pPr algn="ctr">
                <a:lnSpc>
                  <a:spcPts val="2605"/>
                </a:lnSpc>
              </a:pPr>
              <a:endParaRPr/>
            </a:p>
          </p:txBody>
        </p:sp>
      </p:grpSp>
      <p:sp>
        <p:nvSpPr>
          <p:cNvPr id="7" name="TextBox 7"/>
          <p:cNvSpPr txBox="1"/>
          <p:nvPr/>
        </p:nvSpPr>
        <p:spPr>
          <a:xfrm>
            <a:off x="5021151" y="2372600"/>
            <a:ext cx="8245699" cy="714375"/>
          </a:xfrm>
          <a:prstGeom prst="rect">
            <a:avLst/>
          </a:prstGeom>
        </p:spPr>
        <p:txBody>
          <a:bodyPr lIns="0" tIns="0" rIns="0" bIns="0" rtlCol="0" anchor="t">
            <a:spAutoFit/>
          </a:bodyPr>
          <a:lstStyle/>
          <a:p>
            <a:pPr marL="0" lvl="0" indent="0" algn="ctr">
              <a:lnSpc>
                <a:spcPts val="5687"/>
              </a:lnSpc>
              <a:spcBef>
                <a:spcPct val="0"/>
              </a:spcBef>
            </a:pPr>
            <a:r>
              <a:rPr lang="en-US" sz="4739" b="1">
                <a:solidFill>
                  <a:srgbClr val="02051A"/>
                </a:solidFill>
                <a:latin typeface="Montserrat Bold"/>
                <a:ea typeface="Montserrat Bold"/>
                <a:cs typeface="Montserrat Bold"/>
                <a:sym typeface="Montserrat Bold"/>
              </a:rPr>
              <a:t>ENCONTRE SEU PAPEL</a:t>
            </a:r>
          </a:p>
        </p:txBody>
      </p:sp>
      <p:sp>
        <p:nvSpPr>
          <p:cNvPr id="8" name="TextBox 8"/>
          <p:cNvSpPr txBox="1"/>
          <p:nvPr/>
        </p:nvSpPr>
        <p:spPr>
          <a:xfrm>
            <a:off x="6079718" y="7337368"/>
            <a:ext cx="6740739" cy="628474"/>
          </a:xfrm>
          <a:prstGeom prst="rect">
            <a:avLst/>
          </a:prstGeom>
        </p:spPr>
        <p:txBody>
          <a:bodyPr lIns="0" tIns="0" rIns="0" bIns="0" rtlCol="0" anchor="t">
            <a:spAutoFit/>
          </a:bodyPr>
          <a:lstStyle/>
          <a:p>
            <a:pPr marL="0" lvl="0" indent="0" algn="ctr">
              <a:lnSpc>
                <a:spcPts val="5185"/>
              </a:lnSpc>
              <a:spcBef>
                <a:spcPct val="0"/>
              </a:spcBef>
            </a:pPr>
            <a:r>
              <a:rPr lang="en-US" sz="3757" b="1">
                <a:solidFill>
                  <a:srgbClr val="02051A"/>
                </a:solidFill>
                <a:latin typeface="DM Sans Bold"/>
                <a:ea typeface="DM Sans Bold"/>
                <a:cs typeface="DM Sans Bold"/>
                <a:sym typeface="DM Sans Bold"/>
              </a:rPr>
              <a:t>Qual sua Função atual?</a:t>
            </a:r>
          </a:p>
        </p:txBody>
      </p:sp>
      <p:sp>
        <p:nvSpPr>
          <p:cNvPr id="9" name="AutoShape 9"/>
          <p:cNvSpPr/>
          <p:nvPr/>
        </p:nvSpPr>
        <p:spPr>
          <a:xfrm>
            <a:off x="5035431" y="6932556"/>
            <a:ext cx="8735422" cy="0"/>
          </a:xfrm>
          <a:prstGeom prst="line">
            <a:avLst/>
          </a:prstGeom>
          <a:ln w="47625" cap="flat">
            <a:solidFill>
              <a:srgbClr val="02051A"/>
            </a:solidFill>
            <a:prstDash val="solid"/>
            <a:headEnd type="none" w="sm" len="sm"/>
            <a:tailEnd type="none" w="sm" len="sm"/>
          </a:ln>
        </p:spPr>
      </p:sp>
      <p:sp>
        <p:nvSpPr>
          <p:cNvPr id="10" name="TextBox 10"/>
          <p:cNvSpPr txBox="1"/>
          <p:nvPr/>
        </p:nvSpPr>
        <p:spPr>
          <a:xfrm>
            <a:off x="6197544" y="8127767"/>
            <a:ext cx="6902620" cy="1159349"/>
          </a:xfrm>
          <a:prstGeom prst="rect">
            <a:avLst/>
          </a:prstGeom>
        </p:spPr>
        <p:txBody>
          <a:bodyPr lIns="0" tIns="0" rIns="0" bIns="0" rtlCol="0" anchor="t">
            <a:spAutoFit/>
          </a:bodyPr>
          <a:lstStyle/>
          <a:p>
            <a:pPr marL="0" lvl="0" indent="0" algn="ctr">
              <a:lnSpc>
                <a:spcPts val="3057"/>
              </a:lnSpc>
              <a:spcBef>
                <a:spcPct val="0"/>
              </a:spcBef>
            </a:pPr>
            <a:r>
              <a:rPr lang="en-US" sz="2215">
                <a:solidFill>
                  <a:srgbClr val="02051A"/>
                </a:solidFill>
                <a:latin typeface="DM Sans"/>
                <a:ea typeface="DM Sans"/>
                <a:cs typeface="DM Sans"/>
                <a:sym typeface="DM Sans"/>
              </a:rPr>
              <a:t>Autoconhecimento e Inteligência Emocional não evitam frustrações, mas possibilitam lidar melhor com elas.</a:t>
            </a:r>
          </a:p>
        </p:txBody>
      </p:sp>
      <p:sp>
        <p:nvSpPr>
          <p:cNvPr id="11" name="AutoShape 11"/>
          <p:cNvSpPr/>
          <p:nvPr/>
        </p:nvSpPr>
        <p:spPr>
          <a:xfrm>
            <a:off x="5035431" y="9694572"/>
            <a:ext cx="8735422" cy="0"/>
          </a:xfrm>
          <a:prstGeom prst="line">
            <a:avLst/>
          </a:prstGeom>
          <a:ln w="47625" cap="flat">
            <a:solidFill>
              <a:srgbClr val="02051A"/>
            </a:solidFill>
            <a:prstDash val="solid"/>
            <a:headEnd type="none" w="sm" len="sm"/>
            <a:tailEnd type="none" w="sm" len="sm"/>
          </a:ln>
        </p:spPr>
      </p:sp>
      <p:sp>
        <p:nvSpPr>
          <p:cNvPr id="12" name="TextBox 12"/>
          <p:cNvSpPr txBox="1"/>
          <p:nvPr/>
        </p:nvSpPr>
        <p:spPr>
          <a:xfrm>
            <a:off x="5692690" y="5927303"/>
            <a:ext cx="6902620" cy="771890"/>
          </a:xfrm>
          <a:prstGeom prst="rect">
            <a:avLst/>
          </a:prstGeom>
        </p:spPr>
        <p:txBody>
          <a:bodyPr lIns="0" tIns="0" rIns="0" bIns="0" rtlCol="0" anchor="t">
            <a:spAutoFit/>
          </a:bodyPr>
          <a:lstStyle/>
          <a:p>
            <a:pPr algn="ctr">
              <a:lnSpc>
                <a:spcPts val="3057"/>
              </a:lnSpc>
            </a:pPr>
            <a:r>
              <a:rPr lang="en-US" sz="2215">
                <a:solidFill>
                  <a:srgbClr val="02051A"/>
                </a:solidFill>
                <a:latin typeface="DM Sans"/>
                <a:ea typeface="DM Sans"/>
                <a:cs typeface="DM Sans"/>
                <a:sym typeface="DM Sans"/>
              </a:rPr>
              <a:t>Modelo cada vez mais interrelacional. </a:t>
            </a:r>
          </a:p>
          <a:p>
            <a:pPr marL="0" lvl="0" indent="0" algn="ctr">
              <a:lnSpc>
                <a:spcPts val="3057"/>
              </a:lnSpc>
              <a:spcBef>
                <a:spcPct val="0"/>
              </a:spcBef>
            </a:pPr>
            <a:r>
              <a:rPr lang="en-US" sz="2215">
                <a:solidFill>
                  <a:srgbClr val="02051A"/>
                </a:solidFill>
                <a:latin typeface="DM Sans"/>
                <a:ea typeface="DM Sans"/>
                <a:cs typeface="DM Sans"/>
                <a:sym typeface="DM Sans"/>
              </a:rPr>
              <a:t>Políticos Técnicos e Técnicos Políticos.</a:t>
            </a:r>
          </a:p>
        </p:txBody>
      </p:sp>
      <p:sp>
        <p:nvSpPr>
          <p:cNvPr id="13" name="TextBox 13"/>
          <p:cNvSpPr txBox="1"/>
          <p:nvPr/>
        </p:nvSpPr>
        <p:spPr>
          <a:xfrm>
            <a:off x="6197544" y="4618555"/>
            <a:ext cx="6128564" cy="553784"/>
          </a:xfrm>
          <a:prstGeom prst="rect">
            <a:avLst/>
          </a:prstGeom>
        </p:spPr>
        <p:txBody>
          <a:bodyPr lIns="0" tIns="0" rIns="0" bIns="0" rtlCol="0" anchor="t">
            <a:spAutoFit/>
          </a:bodyPr>
          <a:lstStyle/>
          <a:p>
            <a:pPr marL="0" lvl="0" indent="0" algn="ctr">
              <a:lnSpc>
                <a:spcPts val="4519"/>
              </a:lnSpc>
              <a:spcBef>
                <a:spcPct val="0"/>
              </a:spcBef>
            </a:pPr>
            <a:r>
              <a:rPr lang="en-US" sz="3274" b="1">
                <a:solidFill>
                  <a:srgbClr val="02051A"/>
                </a:solidFill>
                <a:latin typeface="DM Sans Bold"/>
                <a:ea typeface="DM Sans Bold"/>
                <a:cs typeface="DM Sans Bold"/>
                <a:sym typeface="DM Sans Bold"/>
              </a:rPr>
              <a:t>Burocratas Mediadores</a:t>
            </a:r>
          </a:p>
        </p:txBody>
      </p:sp>
      <p:sp>
        <p:nvSpPr>
          <p:cNvPr id="14" name="TextBox 14"/>
          <p:cNvSpPr txBox="1"/>
          <p:nvPr/>
        </p:nvSpPr>
        <p:spPr>
          <a:xfrm>
            <a:off x="6079718" y="4017146"/>
            <a:ext cx="6128564" cy="553784"/>
          </a:xfrm>
          <a:prstGeom prst="rect">
            <a:avLst/>
          </a:prstGeom>
        </p:spPr>
        <p:txBody>
          <a:bodyPr lIns="0" tIns="0" rIns="0" bIns="0" rtlCol="0" anchor="t">
            <a:spAutoFit/>
          </a:bodyPr>
          <a:lstStyle/>
          <a:p>
            <a:pPr marL="0" lvl="0" indent="0" algn="ctr">
              <a:lnSpc>
                <a:spcPts val="4519"/>
              </a:lnSpc>
              <a:spcBef>
                <a:spcPct val="0"/>
              </a:spcBef>
            </a:pPr>
            <a:r>
              <a:rPr lang="en-US" sz="3274" b="1">
                <a:solidFill>
                  <a:srgbClr val="02051A"/>
                </a:solidFill>
                <a:latin typeface="DM Sans Bold"/>
                <a:ea typeface="DM Sans Bold"/>
                <a:cs typeface="DM Sans Bold"/>
                <a:sym typeface="DM Sans Bold"/>
              </a:rPr>
              <a:t>Políticos</a:t>
            </a:r>
          </a:p>
        </p:txBody>
      </p:sp>
      <p:sp>
        <p:nvSpPr>
          <p:cNvPr id="15" name="TextBox 15"/>
          <p:cNvSpPr txBox="1"/>
          <p:nvPr/>
        </p:nvSpPr>
        <p:spPr>
          <a:xfrm>
            <a:off x="5564805" y="5220032"/>
            <a:ext cx="8168098" cy="555076"/>
          </a:xfrm>
          <a:prstGeom prst="rect">
            <a:avLst/>
          </a:prstGeom>
        </p:spPr>
        <p:txBody>
          <a:bodyPr lIns="0" tIns="0" rIns="0" bIns="0" rtlCol="0" anchor="t">
            <a:spAutoFit/>
          </a:bodyPr>
          <a:lstStyle/>
          <a:p>
            <a:pPr marL="0" lvl="0" indent="0" algn="l">
              <a:lnSpc>
                <a:spcPts val="4519"/>
              </a:lnSpc>
              <a:spcBef>
                <a:spcPct val="0"/>
              </a:spcBef>
            </a:pPr>
            <a:r>
              <a:rPr lang="en-US" sz="3274" b="1">
                <a:solidFill>
                  <a:srgbClr val="02051A"/>
                </a:solidFill>
                <a:latin typeface="DM Sans Bold"/>
                <a:ea typeface="DM Sans Bold"/>
                <a:cs typeface="DM Sans Bold"/>
                <a:sym typeface="DM Sans Bold"/>
              </a:rPr>
              <a:t>Burocratas Executores (Nível de Rua)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5941</Words>
  <Application>Microsoft Office PowerPoint</Application>
  <PresentationFormat>Personalizar</PresentationFormat>
  <Paragraphs>400</Paragraphs>
  <Slides>74</Slides>
  <Notes>0</Notes>
  <HiddenSlides>0</HiddenSlides>
  <MMClips>1</MMClips>
  <ScaleCrop>false</ScaleCrop>
  <HeadingPairs>
    <vt:vector size="6" baseType="variant">
      <vt:variant>
        <vt:lpstr>Fontes usadas</vt:lpstr>
      </vt:variant>
      <vt:variant>
        <vt:i4>22</vt:i4>
      </vt:variant>
      <vt:variant>
        <vt:lpstr>Tema</vt:lpstr>
      </vt:variant>
      <vt:variant>
        <vt:i4>1</vt:i4>
      </vt:variant>
      <vt:variant>
        <vt:lpstr>Títulos de slides</vt:lpstr>
      </vt:variant>
      <vt:variant>
        <vt:i4>74</vt:i4>
      </vt:variant>
    </vt:vector>
  </HeadingPairs>
  <TitlesOfParts>
    <vt:vector size="97" baseType="lpstr">
      <vt:lpstr>Montserrat Ultra-Bold</vt:lpstr>
      <vt:lpstr>Montserrat Ultra-Bold Italics</vt:lpstr>
      <vt:lpstr>Arial</vt:lpstr>
      <vt:lpstr>Palanquin Bold</vt:lpstr>
      <vt:lpstr>Montserrat Medium</vt:lpstr>
      <vt:lpstr>DM Sans</vt:lpstr>
      <vt:lpstr>Montserrat Bold</vt:lpstr>
      <vt:lpstr>Clear Sans Medium</vt:lpstr>
      <vt:lpstr>Montserrat Italics</vt:lpstr>
      <vt:lpstr>Clear Sans</vt:lpstr>
      <vt:lpstr>Open Sans Light</vt:lpstr>
      <vt:lpstr>Cooper Hewitt</vt:lpstr>
      <vt:lpstr>Palanquin Dark Bold</vt:lpstr>
      <vt:lpstr>Cooper Hewitt Bold</vt:lpstr>
      <vt:lpstr>Montserrat Semi-Bold</vt:lpstr>
      <vt:lpstr>Montserrat</vt:lpstr>
      <vt:lpstr>Palanquin Medium</vt:lpstr>
      <vt:lpstr>Cooper Hewitt Heavy</vt:lpstr>
      <vt:lpstr>Now Bold</vt:lpstr>
      <vt:lpstr>Palanquin Semi-Bold</vt:lpstr>
      <vt:lpstr>Calibri</vt:lpstr>
      <vt:lpstr>DM Sans Bold</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MEI - 10-25</dc:title>
  <cp:lastModifiedBy>Suellen Campos</cp:lastModifiedBy>
  <cp:revision>1</cp:revision>
  <dcterms:created xsi:type="dcterms:W3CDTF">2006-08-16T00:00:00Z</dcterms:created>
  <dcterms:modified xsi:type="dcterms:W3CDTF">2025-10-20T00:36:53Z</dcterms:modified>
  <dc:identifier>DAG2PMH7OC4</dc:identifier>
</cp:coreProperties>
</file>